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22C55E"/>
          </a:solidFill>
          <a:ln/>
        </p:spPr>
      </p:sp>
      <p:sp>
        <p:nvSpPr>
          <p:cNvPr id="3" name="Shape 1"/>
          <p:cNvSpPr/>
          <p:nvPr/>
        </p:nvSpPr>
        <p:spPr>
          <a:xfrm>
            <a:off x="3886200" y="548640"/>
            <a:ext cx="1371600" cy="1371600"/>
          </a:xfrm>
          <a:prstGeom prst="ellipse">
            <a:avLst/>
          </a:prstGeom>
          <a:solidFill>
            <a:srgbClr val="15803D"/>
          </a:solidFill>
          <a:ln/>
        </p:spPr>
      </p:sp>
      <p:sp>
        <p:nvSpPr>
          <p:cNvPr id="4" name="Text 2"/>
          <p:cNvSpPr/>
          <p:nvPr/>
        </p:nvSpPr>
        <p:spPr>
          <a:xfrm>
            <a:off x="3886200" y="548640"/>
            <a:ext cx="1371600" cy="1371600"/>
          </a:xfrm>
          <a:prstGeom prst="rect">
            <a:avLst/>
          </a:prstGeom>
          <a:noFill/>
          <a:ln/>
        </p:spPr>
        <p:txBody>
          <a:bodyPr wrap="square" rtlCol="0" anchor="ctr"/>
          <a:lstStyle/>
          <a:p>
            <a:pPr algn="ctr" indent="0" marL="0">
              <a:buNone/>
            </a:pPr>
            <a:r>
              <a:rPr lang="en-US" sz="4000" b="1" dirty="0">
                <a:solidFill>
                  <a:srgbClr val="FFFFFF"/>
                </a:solidFill>
                <a:latin typeface="Georgia" pitchFamily="34" charset="0"/>
                <a:ea typeface="Georgia" pitchFamily="34" charset="-122"/>
                <a:cs typeface="Georgia" pitchFamily="34" charset="-120"/>
              </a:rPr>
              <a:t>C</a:t>
            </a:r>
            <a:endParaRPr lang="en-US" sz="4000" dirty="0"/>
          </a:p>
        </p:txBody>
      </p:sp>
      <p:sp>
        <p:nvSpPr>
          <p:cNvPr id="5" name="Text 3"/>
          <p:cNvSpPr/>
          <p:nvPr/>
        </p:nvSpPr>
        <p:spPr>
          <a:xfrm>
            <a:off x="914400" y="2194560"/>
            <a:ext cx="7315200" cy="731520"/>
          </a:xfrm>
          <a:prstGeom prst="rect">
            <a:avLst/>
          </a:prstGeom>
          <a:noFill/>
          <a:ln/>
        </p:spPr>
        <p:txBody>
          <a:bodyPr wrap="square" rtlCol="0" anchor="ctr"/>
          <a:lstStyle/>
          <a:p>
            <a:pPr algn="ctr" indent="0" marL="0">
              <a:buNone/>
            </a:pPr>
            <a:r>
              <a:rPr lang="en-US" sz="3600" b="1" dirty="0">
                <a:solidFill>
                  <a:srgbClr val="FFFFFF"/>
                </a:solidFill>
                <a:latin typeface="Georgia" pitchFamily="34" charset="0"/>
                <a:ea typeface="Georgia" pitchFamily="34" charset="-122"/>
                <a:cs typeface="Georgia" pitchFamily="34" charset="-120"/>
              </a:rPr>
              <a:t>Tu camino hacia el bienestar</a:t>
            </a:r>
            <a:endParaRPr lang="en-US" sz="3600" dirty="0"/>
          </a:p>
        </p:txBody>
      </p:sp>
      <p:sp>
        <p:nvSpPr>
          <p:cNvPr id="6" name="Text 4"/>
          <p:cNvSpPr/>
          <p:nvPr/>
        </p:nvSpPr>
        <p:spPr>
          <a:xfrm>
            <a:off x="914400" y="2926080"/>
            <a:ext cx="7315200" cy="457200"/>
          </a:xfrm>
          <a:prstGeom prst="rect">
            <a:avLst/>
          </a:prstGeom>
          <a:noFill/>
          <a:ln/>
        </p:spPr>
        <p:txBody>
          <a:bodyPr wrap="square" rtlCol="0" anchor="ctr"/>
          <a:lstStyle/>
          <a:p>
            <a:pPr algn="ctr" indent="0" marL="0">
              <a:buNone/>
            </a:pPr>
            <a:r>
              <a:rPr lang="en-US" sz="1600" dirty="0">
                <a:solidFill>
                  <a:srgbClr val="22C55E"/>
                </a:solidFill>
                <a:latin typeface="Calibri" pitchFamily="34" charset="0"/>
                <a:ea typeface="Calibri" pitchFamily="34" charset="-122"/>
                <a:cs typeface="Calibri" pitchFamily="34" charset="-120"/>
              </a:rPr>
              <a:t>Descubre Immunocal y una oportunidad unica</a:t>
            </a:r>
            <a:endParaRPr lang="en-US" sz="1600" dirty="0"/>
          </a:p>
        </p:txBody>
      </p:sp>
      <p:sp>
        <p:nvSpPr>
          <p:cNvPr id="7" name="Shape 5"/>
          <p:cNvSpPr/>
          <p:nvPr/>
        </p:nvSpPr>
        <p:spPr>
          <a:xfrm>
            <a:off x="3657600" y="3566160"/>
            <a:ext cx="1828800" cy="27432"/>
          </a:xfrm>
          <a:prstGeom prst="rect">
            <a:avLst/>
          </a:prstGeom>
          <a:solidFill>
            <a:srgbClr val="22C55E"/>
          </a:solidFill>
          <a:ln/>
        </p:spPr>
      </p:sp>
      <p:sp>
        <p:nvSpPr>
          <p:cNvPr id="8" name="Text 6"/>
          <p:cNvSpPr/>
          <p:nvPr/>
        </p:nvSpPr>
        <p:spPr>
          <a:xfrm>
            <a:off x="914400" y="3840480"/>
            <a:ext cx="7315200" cy="3657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Susana Ferreira</a:t>
            </a:r>
            <a:endParaRPr lang="en-US" sz="1400" dirty="0"/>
          </a:p>
        </p:txBody>
      </p:sp>
      <p:sp>
        <p:nvSpPr>
          <p:cNvPr id="9" name="Text 7"/>
          <p:cNvSpPr/>
          <p:nvPr/>
        </p:nvSpPr>
        <p:spPr>
          <a:xfrm>
            <a:off x="914400" y="4160520"/>
            <a:ext cx="7315200" cy="274320"/>
          </a:xfrm>
          <a:prstGeom prst="rect">
            <a:avLst/>
          </a:prstGeom>
          <a:noFill/>
          <a:ln/>
        </p:spPr>
        <p:txBody>
          <a:bodyPr wrap="square" rtlCol="0" anchor="ctr"/>
          <a:lstStyle/>
          <a:p>
            <a:pPr algn="ctr" indent="0" marL="0">
              <a:buNone/>
            </a:pPr>
            <a:r>
              <a:rPr lang="en-US" sz="1100" dirty="0">
                <a:solidFill>
                  <a:srgbClr val="6B7280"/>
                </a:solidFill>
                <a:latin typeface="Calibri" pitchFamily="34" charset="0"/>
                <a:ea typeface="Calibri" pitchFamily="34" charset="-122"/>
                <a:cs typeface="Calibri" pitchFamily="34" charset="-120"/>
              </a:rPr>
              <a:t>Consultora Independiente de Immunotec</a:t>
            </a:r>
            <a:endParaRPr lang="en-US" sz="1100" dirty="0"/>
          </a:p>
        </p:txBody>
      </p:sp>
      <p:sp>
        <p:nvSpPr>
          <p:cNvPr id="10" name="Shape 8"/>
          <p:cNvSpPr/>
          <p:nvPr/>
        </p:nvSpPr>
        <p:spPr>
          <a:xfrm>
            <a:off x="0" y="4846320"/>
            <a:ext cx="9144000" cy="297180"/>
          </a:xfrm>
          <a:prstGeom prst="rect">
            <a:avLst/>
          </a:prstGeom>
          <a:solidFill>
            <a:srgbClr val="15803D"/>
          </a:solidFill>
          <a:ln/>
        </p:spPr>
      </p:sp>
      <p:sp>
        <p:nvSpPr>
          <p:cNvPr id="11" name="Text 9"/>
          <p:cNvSpPr/>
          <p:nvPr/>
        </p:nvSpPr>
        <p:spPr>
          <a:xfrm>
            <a:off x="0" y="4846320"/>
            <a:ext cx="9144000" cy="297180"/>
          </a:xfrm>
          <a:prstGeom prst="rect">
            <a:avLst/>
          </a:prstGeom>
          <a:noFill/>
          <a:ln/>
        </p:spPr>
        <p:txBody>
          <a:bodyPr wrap="square" rtlCol="0" anchor="ctr"/>
          <a:lstStyle/>
          <a:p>
            <a:pPr algn="ctr" indent="0" marL="0">
              <a:buNone/>
            </a:pPr>
            <a:r>
              <a:rPr lang="en-US" sz="1100" dirty="0">
                <a:solidFill>
                  <a:srgbClr val="FFFFFF"/>
                </a:solidFill>
                <a:latin typeface="Calibri" pitchFamily="34" charset="0"/>
                <a:ea typeface="Calibri" pitchFamily="34" charset="-122"/>
                <a:cs typeface="Calibri" pitchFamily="34" charset="-120"/>
              </a:rPr>
              <a:t>celularia.es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2C55E"/>
          </a:solidFill>
          <a:ln/>
        </p:spPr>
      </p:sp>
      <p:sp>
        <p:nvSpPr>
          <p:cNvPr id="3" name="Text 1"/>
          <p:cNvSpPr/>
          <p:nvPr/>
        </p:nvSpPr>
        <p:spPr>
          <a:xfrm>
            <a:off x="457200" y="274320"/>
            <a:ext cx="8229600" cy="548640"/>
          </a:xfrm>
          <a:prstGeom prst="rect">
            <a:avLst/>
          </a:prstGeom>
          <a:noFill/>
          <a:ln/>
        </p:spPr>
        <p:txBody>
          <a:bodyPr wrap="square" rtlCol="0" anchor="ctr"/>
          <a:lstStyle/>
          <a:p>
            <a:pPr indent="0" marL="0">
              <a:buNone/>
            </a:pPr>
            <a:r>
              <a:rPr lang="en-US" sz="2800" b="1" dirty="0">
                <a:solidFill>
                  <a:srgbClr val="1A1A2E"/>
                </a:solidFill>
                <a:latin typeface="Georgia" pitchFamily="34" charset="0"/>
                <a:ea typeface="Georgia" pitchFamily="34" charset="-122"/>
                <a:cs typeface="Georgia" pitchFamily="34" charset="-120"/>
              </a:rPr>
              <a:t>El desafio de la salud moderna</a:t>
            </a:r>
            <a:endParaRPr lang="en-US" sz="2800" dirty="0"/>
          </a:p>
        </p:txBody>
      </p:sp>
      <p:sp>
        <p:nvSpPr>
          <p:cNvPr id="4" name="Shape 2"/>
          <p:cNvSpPr/>
          <p:nvPr/>
        </p:nvSpPr>
        <p:spPr>
          <a:xfrm>
            <a:off x="457200" y="868680"/>
            <a:ext cx="1371600" cy="36576"/>
          </a:xfrm>
          <a:prstGeom prst="rect">
            <a:avLst/>
          </a:prstGeom>
          <a:solidFill>
            <a:srgbClr val="22C55E"/>
          </a:solidFill>
          <a:ln/>
        </p:spPr>
      </p:sp>
      <p:sp>
        <p:nvSpPr>
          <p:cNvPr id="5" name="Shape 3"/>
          <p:cNvSpPr/>
          <p:nvPr/>
        </p:nvSpPr>
        <p:spPr>
          <a:xfrm>
            <a:off x="457200" y="1280160"/>
            <a:ext cx="8229600" cy="960120"/>
          </a:xfrm>
          <a:prstGeom prst="rect">
            <a:avLst/>
          </a:prstGeom>
          <a:solidFill>
            <a:srgbClr val="F3F4F6"/>
          </a:solidFill>
          <a:ln/>
          <a:effectLst>
            <a:outerShdw sx="100000" sy="100000" kx="0" ky="0" algn="bl" rotWithShape="0" blurRad="50800" dist="25400" dir="8100000">
              <a:srgbClr val="000000">
                <a:alpha val="10000"/>
              </a:srgbClr>
            </a:outerShdw>
          </a:effectLst>
        </p:spPr>
      </p:sp>
      <p:sp>
        <p:nvSpPr>
          <p:cNvPr id="6" name="Shape 4"/>
          <p:cNvSpPr/>
          <p:nvPr/>
        </p:nvSpPr>
        <p:spPr>
          <a:xfrm>
            <a:off x="731520" y="1417320"/>
            <a:ext cx="640080" cy="640080"/>
          </a:xfrm>
          <a:prstGeom prst="ellipse">
            <a:avLst/>
          </a:prstGeom>
          <a:solidFill>
            <a:srgbClr val="F97316"/>
          </a:solidFill>
          <a:ln/>
        </p:spPr>
      </p:sp>
      <p:sp>
        <p:nvSpPr>
          <p:cNvPr id="7" name="Text 5"/>
          <p:cNvSpPr/>
          <p:nvPr/>
        </p:nvSpPr>
        <p:spPr>
          <a:xfrm>
            <a:off x="731520" y="1417320"/>
            <a:ext cx="640080" cy="640080"/>
          </a:xfrm>
          <a:prstGeom prst="rect">
            <a:avLst/>
          </a:prstGeom>
          <a:noFill/>
          <a:ln/>
        </p:spPr>
        <p:txBody>
          <a:bodyPr wrap="square"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t>
            </a:r>
            <a:endParaRPr lang="en-US" sz="2200" dirty="0"/>
          </a:p>
        </p:txBody>
      </p:sp>
      <p:sp>
        <p:nvSpPr>
          <p:cNvPr id="8" name="Text 6"/>
          <p:cNvSpPr/>
          <p:nvPr/>
        </p:nvSpPr>
        <p:spPr>
          <a:xfrm>
            <a:off x="1645920" y="1371600"/>
            <a:ext cx="6766560" cy="365760"/>
          </a:xfrm>
          <a:prstGeom prst="rect">
            <a:avLst/>
          </a:prstGeom>
          <a:noFill/>
          <a:ln/>
        </p:spPr>
        <p:txBody>
          <a:bodyPr wrap="square" lIns="0" tIns="0" rIns="0" bIns="0" rtlCol="0" anchor="ctr"/>
          <a:lstStyle/>
          <a:p>
            <a:pPr indent="0" marL="0">
              <a:buNone/>
            </a:pPr>
            <a:r>
              <a:rPr lang="en-US" sz="1600" b="1" dirty="0">
                <a:solidFill>
                  <a:srgbClr val="1A1A2E"/>
                </a:solidFill>
                <a:latin typeface="Georgia" pitchFamily="34" charset="0"/>
                <a:ea typeface="Georgia" pitchFamily="34" charset="-122"/>
                <a:cs typeface="Georgia" pitchFamily="34" charset="-120"/>
              </a:rPr>
              <a:t>Estres oxidativo</a:t>
            </a:r>
            <a:endParaRPr lang="en-US" sz="1600" dirty="0"/>
          </a:p>
        </p:txBody>
      </p:sp>
      <p:sp>
        <p:nvSpPr>
          <p:cNvPr id="9" name="Text 7"/>
          <p:cNvSpPr/>
          <p:nvPr/>
        </p:nvSpPr>
        <p:spPr>
          <a:xfrm>
            <a:off x="1645920" y="1737360"/>
            <a:ext cx="6766560" cy="365760"/>
          </a:xfrm>
          <a:prstGeom prst="rect">
            <a:avLst/>
          </a:prstGeom>
          <a:noFill/>
          <a:ln/>
        </p:spPr>
        <p:txBody>
          <a:bodyPr wrap="square" lIns="0" tIns="0" rIns="0" bIns="0" rtlCol="0" anchor="ctr"/>
          <a:lstStyle/>
          <a:p>
            <a:pPr indent="0" marL="0">
              <a:buNone/>
            </a:pPr>
            <a:r>
              <a:rPr lang="en-US" sz="1200" dirty="0">
                <a:solidFill>
                  <a:srgbClr val="6B7280"/>
                </a:solidFill>
                <a:latin typeface="Calibri" pitchFamily="34" charset="0"/>
                <a:ea typeface="Calibri" pitchFamily="34" charset="-122"/>
                <a:cs typeface="Calibri" pitchFamily="34" charset="-120"/>
              </a:rPr>
              <a:t>El estilo de vida moderno genera radicales libres que dañan nuestras celulas cada dia.</a:t>
            </a:r>
            <a:endParaRPr lang="en-US" sz="1200" dirty="0"/>
          </a:p>
        </p:txBody>
      </p:sp>
      <p:sp>
        <p:nvSpPr>
          <p:cNvPr id="10" name="Shape 8"/>
          <p:cNvSpPr/>
          <p:nvPr/>
        </p:nvSpPr>
        <p:spPr>
          <a:xfrm>
            <a:off x="457200" y="2423160"/>
            <a:ext cx="8229600" cy="960120"/>
          </a:xfrm>
          <a:prstGeom prst="rect">
            <a:avLst/>
          </a:prstGeom>
          <a:solidFill>
            <a:srgbClr val="F3F4F6"/>
          </a:solidFill>
          <a:ln/>
          <a:effectLst>
            <a:outerShdw sx="100000" sy="100000" kx="0" ky="0" algn="bl" rotWithShape="0" blurRad="50800" dist="25400" dir="8100000">
              <a:srgbClr val="000000">
                <a:alpha val="10000"/>
              </a:srgbClr>
            </a:outerShdw>
          </a:effectLst>
        </p:spPr>
      </p:sp>
      <p:sp>
        <p:nvSpPr>
          <p:cNvPr id="11" name="Shape 9"/>
          <p:cNvSpPr/>
          <p:nvPr/>
        </p:nvSpPr>
        <p:spPr>
          <a:xfrm>
            <a:off x="731520" y="2560320"/>
            <a:ext cx="640080" cy="640080"/>
          </a:xfrm>
          <a:prstGeom prst="ellipse">
            <a:avLst/>
          </a:prstGeom>
          <a:solidFill>
            <a:srgbClr val="F97316"/>
          </a:solidFill>
          <a:ln/>
        </p:spPr>
      </p:sp>
      <p:sp>
        <p:nvSpPr>
          <p:cNvPr id="12" name="Text 10"/>
          <p:cNvSpPr/>
          <p:nvPr/>
        </p:nvSpPr>
        <p:spPr>
          <a:xfrm>
            <a:off x="731520" y="2560320"/>
            <a:ext cx="640080" cy="640080"/>
          </a:xfrm>
          <a:prstGeom prst="rect">
            <a:avLst/>
          </a:prstGeom>
          <a:noFill/>
          <a:ln/>
        </p:spPr>
        <p:txBody>
          <a:bodyPr wrap="square"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t>
            </a:r>
            <a:endParaRPr lang="en-US" sz="2200" dirty="0"/>
          </a:p>
        </p:txBody>
      </p:sp>
      <p:sp>
        <p:nvSpPr>
          <p:cNvPr id="13" name="Text 11"/>
          <p:cNvSpPr/>
          <p:nvPr/>
        </p:nvSpPr>
        <p:spPr>
          <a:xfrm>
            <a:off x="1645920" y="2514600"/>
            <a:ext cx="6766560" cy="365760"/>
          </a:xfrm>
          <a:prstGeom prst="rect">
            <a:avLst/>
          </a:prstGeom>
          <a:noFill/>
          <a:ln/>
        </p:spPr>
        <p:txBody>
          <a:bodyPr wrap="square" lIns="0" tIns="0" rIns="0" bIns="0" rtlCol="0" anchor="ctr"/>
          <a:lstStyle/>
          <a:p>
            <a:pPr indent="0" marL="0">
              <a:buNone/>
            </a:pPr>
            <a:r>
              <a:rPr lang="en-US" sz="1600" b="1" dirty="0">
                <a:solidFill>
                  <a:srgbClr val="1A1A2E"/>
                </a:solidFill>
                <a:latin typeface="Georgia" pitchFamily="34" charset="0"/>
                <a:ea typeface="Georgia" pitchFamily="34" charset="-122"/>
                <a:cs typeface="Georgia" pitchFamily="34" charset="-120"/>
              </a:rPr>
              <a:t>Defensas debilitadas</a:t>
            </a:r>
            <a:endParaRPr lang="en-US" sz="1600" dirty="0"/>
          </a:p>
        </p:txBody>
      </p:sp>
      <p:sp>
        <p:nvSpPr>
          <p:cNvPr id="14" name="Text 12"/>
          <p:cNvSpPr/>
          <p:nvPr/>
        </p:nvSpPr>
        <p:spPr>
          <a:xfrm>
            <a:off x="1645920" y="2880360"/>
            <a:ext cx="6766560" cy="365760"/>
          </a:xfrm>
          <a:prstGeom prst="rect">
            <a:avLst/>
          </a:prstGeom>
          <a:noFill/>
          <a:ln/>
        </p:spPr>
        <p:txBody>
          <a:bodyPr wrap="square" lIns="0" tIns="0" rIns="0" bIns="0" rtlCol="0" anchor="ctr"/>
          <a:lstStyle/>
          <a:p>
            <a:pPr indent="0" marL="0">
              <a:buNone/>
            </a:pPr>
            <a:r>
              <a:rPr lang="en-US" sz="1200" dirty="0">
                <a:solidFill>
                  <a:srgbClr val="6B7280"/>
                </a:solidFill>
                <a:latin typeface="Calibri" pitchFamily="34" charset="0"/>
                <a:ea typeface="Calibri" pitchFamily="34" charset="-122"/>
                <a:cs typeface="Calibri" pitchFamily="34" charset="-120"/>
              </a:rPr>
              <a:t>A partir de los 20 años, la produccion natural de glutatión disminuye progresivamente.</a:t>
            </a:r>
            <a:endParaRPr lang="en-US" sz="1200" dirty="0"/>
          </a:p>
        </p:txBody>
      </p:sp>
      <p:sp>
        <p:nvSpPr>
          <p:cNvPr id="15" name="Shape 13"/>
          <p:cNvSpPr/>
          <p:nvPr/>
        </p:nvSpPr>
        <p:spPr>
          <a:xfrm>
            <a:off x="457200" y="3566160"/>
            <a:ext cx="8229600" cy="960120"/>
          </a:xfrm>
          <a:prstGeom prst="rect">
            <a:avLst/>
          </a:prstGeom>
          <a:solidFill>
            <a:srgbClr val="F3F4F6"/>
          </a:solidFill>
          <a:ln/>
          <a:effectLst>
            <a:outerShdw sx="100000" sy="100000" kx="0" ky="0" algn="bl" rotWithShape="0" blurRad="50800" dist="25400" dir="8100000">
              <a:srgbClr val="000000">
                <a:alpha val="10000"/>
              </a:srgbClr>
            </a:outerShdw>
          </a:effectLst>
        </p:spPr>
      </p:sp>
      <p:sp>
        <p:nvSpPr>
          <p:cNvPr id="16" name="Shape 14"/>
          <p:cNvSpPr/>
          <p:nvPr/>
        </p:nvSpPr>
        <p:spPr>
          <a:xfrm>
            <a:off x="731520" y="3703320"/>
            <a:ext cx="640080" cy="640080"/>
          </a:xfrm>
          <a:prstGeom prst="ellipse">
            <a:avLst/>
          </a:prstGeom>
          <a:solidFill>
            <a:srgbClr val="F97316"/>
          </a:solidFill>
          <a:ln/>
        </p:spPr>
      </p:sp>
      <p:sp>
        <p:nvSpPr>
          <p:cNvPr id="17" name="Text 15"/>
          <p:cNvSpPr/>
          <p:nvPr/>
        </p:nvSpPr>
        <p:spPr>
          <a:xfrm>
            <a:off x="731520" y="3703320"/>
            <a:ext cx="640080" cy="640080"/>
          </a:xfrm>
          <a:prstGeom prst="rect">
            <a:avLst/>
          </a:prstGeom>
          <a:noFill/>
          <a:ln/>
        </p:spPr>
        <p:txBody>
          <a:bodyPr wrap="square"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t>
            </a:r>
            <a:endParaRPr lang="en-US" sz="2200" dirty="0"/>
          </a:p>
        </p:txBody>
      </p:sp>
      <p:sp>
        <p:nvSpPr>
          <p:cNvPr id="18" name="Text 16"/>
          <p:cNvSpPr/>
          <p:nvPr/>
        </p:nvSpPr>
        <p:spPr>
          <a:xfrm>
            <a:off x="1645920" y="3657600"/>
            <a:ext cx="6766560" cy="365760"/>
          </a:xfrm>
          <a:prstGeom prst="rect">
            <a:avLst/>
          </a:prstGeom>
          <a:noFill/>
          <a:ln/>
        </p:spPr>
        <p:txBody>
          <a:bodyPr wrap="square" lIns="0" tIns="0" rIns="0" bIns="0" rtlCol="0" anchor="ctr"/>
          <a:lstStyle/>
          <a:p>
            <a:pPr indent="0" marL="0">
              <a:buNone/>
            </a:pPr>
            <a:r>
              <a:rPr lang="en-US" sz="1600" b="1" dirty="0">
                <a:solidFill>
                  <a:srgbClr val="1A1A2E"/>
                </a:solidFill>
                <a:latin typeface="Georgia" pitchFamily="34" charset="0"/>
                <a:ea typeface="Georgia" pitchFamily="34" charset="-122"/>
                <a:cs typeface="Georgia" pitchFamily="34" charset="-120"/>
              </a:rPr>
              <a:t>Suplementos ineficaces</a:t>
            </a:r>
            <a:endParaRPr lang="en-US" sz="1600" dirty="0"/>
          </a:p>
        </p:txBody>
      </p:sp>
      <p:sp>
        <p:nvSpPr>
          <p:cNvPr id="19" name="Text 17"/>
          <p:cNvSpPr/>
          <p:nvPr/>
        </p:nvSpPr>
        <p:spPr>
          <a:xfrm>
            <a:off x="1645920" y="4023360"/>
            <a:ext cx="6766560" cy="365760"/>
          </a:xfrm>
          <a:prstGeom prst="rect">
            <a:avLst/>
          </a:prstGeom>
          <a:noFill/>
          <a:ln/>
        </p:spPr>
        <p:txBody>
          <a:bodyPr wrap="square" lIns="0" tIns="0" rIns="0" bIns="0" rtlCol="0" anchor="ctr"/>
          <a:lstStyle/>
          <a:p>
            <a:pPr indent="0" marL="0">
              <a:buNone/>
            </a:pPr>
            <a:r>
              <a:rPr lang="en-US" sz="1200" dirty="0">
                <a:solidFill>
                  <a:srgbClr val="6B7280"/>
                </a:solidFill>
                <a:latin typeface="Calibri" pitchFamily="34" charset="0"/>
                <a:ea typeface="Calibri" pitchFamily="34" charset="-122"/>
                <a:cs typeface="Calibri" pitchFamily="34" charset="-120"/>
              </a:rPr>
              <a:t>El glutatión oral se destruye en la digestion. La mayoria de suplementos no funcionan.</a:t>
            </a:r>
            <a:endParaRPr lang="en-US" sz="1200" dirty="0"/>
          </a:p>
        </p:txBody>
      </p:sp>
      <p:sp>
        <p:nvSpPr>
          <p:cNvPr id="20" name="Text 18"/>
          <p:cNvSpPr/>
          <p:nvPr/>
        </p:nvSpPr>
        <p:spPr>
          <a:xfrm>
            <a:off x="0" y="4754880"/>
            <a:ext cx="9144000" cy="365760"/>
          </a:xfrm>
          <a:prstGeom prst="rect">
            <a:avLst/>
          </a:prstGeom>
          <a:noFill/>
          <a:ln/>
        </p:spPr>
        <p:txBody>
          <a:bodyPr wrap="square" rtlCol="0" anchor="ctr"/>
          <a:lstStyle/>
          <a:p>
            <a:pPr algn="ctr" indent="0" marL="0">
              <a:buNone/>
            </a:pPr>
            <a:r>
              <a:rPr lang="en-US" sz="800" dirty="0">
                <a:solidFill>
                  <a:srgbClr val="6B7280"/>
                </a:solidFill>
                <a:latin typeface="Calibri" pitchFamily="34" charset="0"/>
                <a:ea typeface="Calibri" pitchFamily="34" charset="-122"/>
                <a:cs typeface="Calibri" pitchFamily="34" charset="-120"/>
              </a:rPr>
              <a:t>celularia.es | Susana Ferreira, Consultora Independiente de Immunotec</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2C55E"/>
          </a:solidFill>
          <a:ln/>
        </p:spPr>
      </p:sp>
      <p:sp>
        <p:nvSpPr>
          <p:cNvPr id="3" name="Text 1"/>
          <p:cNvSpPr/>
          <p:nvPr/>
        </p:nvSpPr>
        <p:spPr>
          <a:xfrm>
            <a:off x="457200" y="274320"/>
            <a:ext cx="8229600" cy="548640"/>
          </a:xfrm>
          <a:prstGeom prst="rect">
            <a:avLst/>
          </a:prstGeom>
          <a:noFill/>
          <a:ln/>
        </p:spPr>
        <p:txBody>
          <a:bodyPr wrap="square" rtlCol="0" anchor="ctr"/>
          <a:lstStyle/>
          <a:p>
            <a:pPr indent="0" marL="0">
              <a:buNone/>
            </a:pPr>
            <a:r>
              <a:rPr lang="en-US" sz="2800" b="1" dirty="0">
                <a:solidFill>
                  <a:srgbClr val="FFFFFF"/>
                </a:solidFill>
                <a:latin typeface="Georgia" pitchFamily="34" charset="0"/>
                <a:ea typeface="Georgia" pitchFamily="34" charset="-122"/>
                <a:cs typeface="Georgia" pitchFamily="34" charset="-120"/>
              </a:rPr>
              <a:t>El glutatión: tu defensa natural</a:t>
            </a:r>
            <a:endParaRPr lang="en-US" sz="2800" dirty="0"/>
          </a:p>
        </p:txBody>
      </p:sp>
      <p:sp>
        <p:nvSpPr>
          <p:cNvPr id="4" name="Shape 2"/>
          <p:cNvSpPr/>
          <p:nvPr/>
        </p:nvSpPr>
        <p:spPr>
          <a:xfrm>
            <a:off x="457200" y="841248"/>
            <a:ext cx="1371600" cy="36576"/>
          </a:xfrm>
          <a:prstGeom prst="rect">
            <a:avLst/>
          </a:prstGeom>
          <a:solidFill>
            <a:srgbClr val="22C55E"/>
          </a:solidFill>
          <a:ln/>
        </p:spPr>
      </p:sp>
      <p:sp>
        <p:nvSpPr>
          <p:cNvPr id="5" name="Shape 3"/>
          <p:cNvSpPr/>
          <p:nvPr/>
        </p:nvSpPr>
        <p:spPr>
          <a:xfrm>
            <a:off x="457200" y="1188720"/>
            <a:ext cx="3931920" cy="2011680"/>
          </a:xfrm>
          <a:prstGeom prst="rect">
            <a:avLst/>
          </a:prstGeom>
          <a:solidFill>
            <a:srgbClr val="15803D"/>
          </a:solidFill>
          <a:ln/>
          <a:effectLst>
            <a:outerShdw sx="100000" sy="100000" kx="0" ky="0" algn="bl" rotWithShape="0" blurRad="50800" dist="25400" dir="8100000">
              <a:srgbClr val="000000">
                <a:alpha val="10000"/>
              </a:srgbClr>
            </a:outerShdw>
          </a:effectLst>
        </p:spPr>
      </p:sp>
      <p:sp>
        <p:nvSpPr>
          <p:cNvPr id="6" name="Text 4"/>
          <p:cNvSpPr/>
          <p:nvPr/>
        </p:nvSpPr>
        <p:spPr>
          <a:xfrm>
            <a:off x="731520" y="1371600"/>
            <a:ext cx="3383280" cy="365760"/>
          </a:xfrm>
          <a:prstGeom prst="rect">
            <a:avLst/>
          </a:prstGeom>
          <a:noFill/>
          <a:ln/>
        </p:spPr>
        <p:txBody>
          <a:bodyPr wrap="square" lIns="0" tIns="0" rIns="0" bIns="0" rtlCol="0" anchor="ctr"/>
          <a:lstStyle/>
          <a:p>
            <a:pPr indent="0" marL="0">
              <a:buNone/>
            </a:pPr>
            <a:r>
              <a:rPr lang="en-US" sz="1400" b="1" dirty="0">
                <a:solidFill>
                  <a:srgbClr val="FFFFFF"/>
                </a:solidFill>
                <a:latin typeface="Georgia" pitchFamily="34" charset="0"/>
                <a:ea typeface="Georgia" pitchFamily="34" charset="-122"/>
                <a:cs typeface="Georgia" pitchFamily="34" charset="-120"/>
              </a:rPr>
              <a:t>El antioxidante maestro</a:t>
            </a:r>
            <a:endParaRPr lang="en-US" sz="1400" dirty="0"/>
          </a:p>
        </p:txBody>
      </p:sp>
      <p:sp>
        <p:nvSpPr>
          <p:cNvPr id="7" name="Text 5"/>
          <p:cNvSpPr/>
          <p:nvPr/>
        </p:nvSpPr>
        <p:spPr>
          <a:xfrm>
            <a:off x="731520" y="1828800"/>
            <a:ext cx="3383280" cy="1097280"/>
          </a:xfrm>
          <a:prstGeom prst="rect">
            <a:avLst/>
          </a:prstGeom>
          <a:noFill/>
          <a:ln/>
        </p:spPr>
        <p:txBody>
          <a:bodyPr wrap="square" lIns="0" tIns="0" rIns="0" bIns="0" rtlCol="0" anchor="ctr"/>
          <a:lstStyle/>
          <a:p>
            <a:pPr indent="0" marL="0">
              <a:buNone/>
            </a:pPr>
            <a:r>
              <a:rPr lang="en-US" sz="1100" dirty="0">
                <a:solidFill>
                  <a:srgbClr val="D1FAE5"/>
                </a:solidFill>
                <a:latin typeface="Calibri" pitchFamily="34" charset="0"/>
                <a:ea typeface="Calibri" pitchFamily="34" charset="-122"/>
                <a:cs typeface="Calibri" pitchFamily="34" charset="-120"/>
              </a:rPr>
              <a:t>Presente en CADA celula de tu cuerpo. Regula tu sistema inmunologico, desintoxica y protege contra el estres oxidativo.</a:t>
            </a:r>
            <a:endParaRPr lang="en-US" sz="1100" dirty="0"/>
          </a:p>
        </p:txBody>
      </p:sp>
      <p:sp>
        <p:nvSpPr>
          <p:cNvPr id="8" name="Shape 6"/>
          <p:cNvSpPr/>
          <p:nvPr/>
        </p:nvSpPr>
        <p:spPr>
          <a:xfrm>
            <a:off x="4846320" y="1188720"/>
            <a:ext cx="411480" cy="411480"/>
          </a:xfrm>
          <a:prstGeom prst="ellipse">
            <a:avLst/>
          </a:prstGeom>
          <a:solidFill>
            <a:srgbClr val="22C55E"/>
          </a:solidFill>
          <a:ln/>
        </p:spPr>
      </p:sp>
      <p:sp>
        <p:nvSpPr>
          <p:cNvPr id="9" name="Text 7"/>
          <p:cNvSpPr/>
          <p:nvPr/>
        </p:nvSpPr>
        <p:spPr>
          <a:xfrm>
            <a:off x="4846320" y="1188720"/>
            <a:ext cx="411480" cy="411480"/>
          </a:xfrm>
          <a:prstGeom prst="rect">
            <a:avLst/>
          </a:prstGeom>
          <a:noFill/>
          <a:ln/>
        </p:spPr>
        <p:txBody>
          <a:bodyPr wrap="square" rtlCol="0" anchor="ctr"/>
          <a:lstStyle/>
          <a:p>
            <a:pPr algn="ctr" indent="0" marL="0">
              <a:buNone/>
            </a:pPr>
            <a:r>
              <a:rPr lang="en-US" sz="1600" b="1" dirty="0">
                <a:solidFill>
                  <a:srgbClr val="1A1A2E"/>
                </a:solidFill>
                <a:latin typeface="Georgia" pitchFamily="34" charset="0"/>
                <a:ea typeface="Georgia" pitchFamily="34" charset="-122"/>
                <a:cs typeface="Georgia" pitchFamily="34" charset="-120"/>
              </a:rPr>
              <a:t>D</a:t>
            </a:r>
            <a:endParaRPr lang="en-US" sz="1600" dirty="0"/>
          </a:p>
        </p:txBody>
      </p:sp>
      <p:sp>
        <p:nvSpPr>
          <p:cNvPr id="10" name="Text 8"/>
          <p:cNvSpPr/>
          <p:nvPr/>
        </p:nvSpPr>
        <p:spPr>
          <a:xfrm>
            <a:off x="5440680" y="1188720"/>
            <a:ext cx="3200400" cy="41148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Desintoxicacion</a:t>
            </a:r>
            <a:endParaRPr lang="en-US" sz="1400" dirty="0"/>
          </a:p>
        </p:txBody>
      </p:sp>
      <p:sp>
        <p:nvSpPr>
          <p:cNvPr id="11" name="Shape 9"/>
          <p:cNvSpPr/>
          <p:nvPr/>
        </p:nvSpPr>
        <p:spPr>
          <a:xfrm>
            <a:off x="4846320" y="1691640"/>
            <a:ext cx="411480" cy="411480"/>
          </a:xfrm>
          <a:prstGeom prst="ellipse">
            <a:avLst/>
          </a:prstGeom>
          <a:solidFill>
            <a:srgbClr val="22C55E"/>
          </a:solidFill>
          <a:ln/>
        </p:spPr>
      </p:sp>
      <p:sp>
        <p:nvSpPr>
          <p:cNvPr id="12" name="Text 10"/>
          <p:cNvSpPr/>
          <p:nvPr/>
        </p:nvSpPr>
        <p:spPr>
          <a:xfrm>
            <a:off x="4846320" y="1691640"/>
            <a:ext cx="411480" cy="411480"/>
          </a:xfrm>
          <a:prstGeom prst="rect">
            <a:avLst/>
          </a:prstGeom>
          <a:noFill/>
          <a:ln/>
        </p:spPr>
        <p:txBody>
          <a:bodyPr wrap="square" rtlCol="0" anchor="ctr"/>
          <a:lstStyle/>
          <a:p>
            <a:pPr algn="ctr" indent="0" marL="0">
              <a:buNone/>
            </a:pPr>
            <a:r>
              <a:rPr lang="en-US" sz="1600" b="1" dirty="0">
                <a:solidFill>
                  <a:srgbClr val="1A1A2E"/>
                </a:solidFill>
                <a:latin typeface="Georgia" pitchFamily="34" charset="0"/>
                <a:ea typeface="Georgia" pitchFamily="34" charset="-122"/>
                <a:cs typeface="Georgia" pitchFamily="34" charset="-120"/>
              </a:rPr>
              <a:t>I</a:t>
            </a:r>
            <a:endParaRPr lang="en-US" sz="1600" dirty="0"/>
          </a:p>
        </p:txBody>
      </p:sp>
      <p:sp>
        <p:nvSpPr>
          <p:cNvPr id="13" name="Text 11"/>
          <p:cNvSpPr/>
          <p:nvPr/>
        </p:nvSpPr>
        <p:spPr>
          <a:xfrm>
            <a:off x="5440680" y="1691640"/>
            <a:ext cx="3200400" cy="41148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Inmunidad</a:t>
            </a:r>
            <a:endParaRPr lang="en-US" sz="1400" dirty="0"/>
          </a:p>
        </p:txBody>
      </p:sp>
      <p:sp>
        <p:nvSpPr>
          <p:cNvPr id="14" name="Shape 12"/>
          <p:cNvSpPr/>
          <p:nvPr/>
        </p:nvSpPr>
        <p:spPr>
          <a:xfrm>
            <a:off x="4846320" y="2194560"/>
            <a:ext cx="411480" cy="411480"/>
          </a:xfrm>
          <a:prstGeom prst="ellipse">
            <a:avLst/>
          </a:prstGeom>
          <a:solidFill>
            <a:srgbClr val="22C55E"/>
          </a:solidFill>
          <a:ln/>
        </p:spPr>
      </p:sp>
      <p:sp>
        <p:nvSpPr>
          <p:cNvPr id="15" name="Text 13"/>
          <p:cNvSpPr/>
          <p:nvPr/>
        </p:nvSpPr>
        <p:spPr>
          <a:xfrm>
            <a:off x="4846320" y="2194560"/>
            <a:ext cx="411480" cy="411480"/>
          </a:xfrm>
          <a:prstGeom prst="rect">
            <a:avLst/>
          </a:prstGeom>
          <a:noFill/>
          <a:ln/>
        </p:spPr>
        <p:txBody>
          <a:bodyPr wrap="square" rtlCol="0" anchor="ctr"/>
          <a:lstStyle/>
          <a:p>
            <a:pPr algn="ctr" indent="0" marL="0">
              <a:buNone/>
            </a:pPr>
            <a:r>
              <a:rPr lang="en-US" sz="1600" b="1" dirty="0">
                <a:solidFill>
                  <a:srgbClr val="1A1A2E"/>
                </a:solidFill>
                <a:latin typeface="Georgia" pitchFamily="34" charset="0"/>
                <a:ea typeface="Georgia" pitchFamily="34" charset="-122"/>
                <a:cs typeface="Georgia" pitchFamily="34" charset="-120"/>
              </a:rPr>
              <a:t>E</a:t>
            </a:r>
            <a:endParaRPr lang="en-US" sz="1600" dirty="0"/>
          </a:p>
        </p:txBody>
      </p:sp>
      <p:sp>
        <p:nvSpPr>
          <p:cNvPr id="16" name="Text 14"/>
          <p:cNvSpPr/>
          <p:nvPr/>
        </p:nvSpPr>
        <p:spPr>
          <a:xfrm>
            <a:off x="5440680" y="2194560"/>
            <a:ext cx="3200400" cy="41148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Energia</a:t>
            </a:r>
            <a:endParaRPr lang="en-US" sz="1400" dirty="0"/>
          </a:p>
        </p:txBody>
      </p:sp>
      <p:sp>
        <p:nvSpPr>
          <p:cNvPr id="17" name="Shape 15"/>
          <p:cNvSpPr/>
          <p:nvPr/>
        </p:nvSpPr>
        <p:spPr>
          <a:xfrm>
            <a:off x="4846320" y="2697480"/>
            <a:ext cx="411480" cy="411480"/>
          </a:xfrm>
          <a:prstGeom prst="ellipse">
            <a:avLst/>
          </a:prstGeom>
          <a:solidFill>
            <a:srgbClr val="22C55E"/>
          </a:solidFill>
          <a:ln/>
        </p:spPr>
      </p:sp>
      <p:sp>
        <p:nvSpPr>
          <p:cNvPr id="18" name="Text 16"/>
          <p:cNvSpPr/>
          <p:nvPr/>
        </p:nvSpPr>
        <p:spPr>
          <a:xfrm>
            <a:off x="4846320" y="2697480"/>
            <a:ext cx="411480" cy="411480"/>
          </a:xfrm>
          <a:prstGeom prst="rect">
            <a:avLst/>
          </a:prstGeom>
          <a:noFill/>
          <a:ln/>
        </p:spPr>
        <p:txBody>
          <a:bodyPr wrap="square" rtlCol="0" anchor="ctr"/>
          <a:lstStyle/>
          <a:p>
            <a:pPr algn="ctr" indent="0" marL="0">
              <a:buNone/>
            </a:pPr>
            <a:r>
              <a:rPr lang="en-US" sz="1600" b="1" dirty="0">
                <a:solidFill>
                  <a:srgbClr val="1A1A2E"/>
                </a:solidFill>
                <a:latin typeface="Georgia" pitchFamily="34" charset="0"/>
                <a:ea typeface="Georgia" pitchFamily="34" charset="-122"/>
                <a:cs typeface="Georgia" pitchFamily="34" charset="-120"/>
              </a:rPr>
              <a:t>A</a:t>
            </a:r>
            <a:endParaRPr lang="en-US" sz="1600" dirty="0"/>
          </a:p>
        </p:txBody>
      </p:sp>
      <p:sp>
        <p:nvSpPr>
          <p:cNvPr id="19" name="Text 17"/>
          <p:cNvSpPr/>
          <p:nvPr/>
        </p:nvSpPr>
        <p:spPr>
          <a:xfrm>
            <a:off x="5440680" y="2697480"/>
            <a:ext cx="3200400" cy="41148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Antioxidante</a:t>
            </a:r>
            <a:endParaRPr lang="en-US" sz="1400" dirty="0"/>
          </a:p>
        </p:txBody>
      </p:sp>
      <p:sp>
        <p:nvSpPr>
          <p:cNvPr id="20" name="Shape 18"/>
          <p:cNvSpPr/>
          <p:nvPr/>
        </p:nvSpPr>
        <p:spPr>
          <a:xfrm>
            <a:off x="457200" y="3474720"/>
            <a:ext cx="8229600" cy="1005840"/>
          </a:xfrm>
          <a:prstGeom prst="rect">
            <a:avLst/>
          </a:prstGeom>
          <a:solidFill>
            <a:srgbClr val="0F172A"/>
          </a:solidFill>
          <a:ln/>
          <a:effectLst>
            <a:outerShdw sx="100000" sy="100000" kx="0" ky="0" algn="bl" rotWithShape="0" blurRad="50800" dist="25400" dir="8100000">
              <a:srgbClr val="000000">
                <a:alpha val="10000"/>
              </a:srgbClr>
            </a:outerShdw>
          </a:effectLst>
        </p:spPr>
      </p:sp>
      <p:sp>
        <p:nvSpPr>
          <p:cNvPr id="21" name="Text 19"/>
          <p:cNvSpPr/>
          <p:nvPr/>
        </p:nvSpPr>
        <p:spPr>
          <a:xfrm>
            <a:off x="731520" y="3566160"/>
            <a:ext cx="1828800" cy="822960"/>
          </a:xfrm>
          <a:prstGeom prst="rect">
            <a:avLst/>
          </a:prstGeom>
          <a:noFill/>
          <a:ln/>
        </p:spPr>
        <p:txBody>
          <a:bodyPr wrap="square" lIns="0" tIns="0" rIns="0" bIns="0" rtlCol="0" anchor="ctr"/>
          <a:lstStyle/>
          <a:p>
            <a:pPr indent="0" marL="0">
              <a:buNone/>
            </a:pPr>
            <a:r>
              <a:rPr lang="en-US" sz="4200" b="1" dirty="0">
                <a:solidFill>
                  <a:srgbClr val="22C55E"/>
                </a:solidFill>
                <a:latin typeface="Georgia" pitchFamily="34" charset="0"/>
                <a:ea typeface="Georgia" pitchFamily="34" charset="-122"/>
                <a:cs typeface="Georgia" pitchFamily="34" charset="-120"/>
              </a:rPr>
              <a:t>40+</a:t>
            </a:r>
            <a:endParaRPr lang="en-US" sz="4200" dirty="0"/>
          </a:p>
        </p:txBody>
      </p:sp>
      <p:sp>
        <p:nvSpPr>
          <p:cNvPr id="22" name="Text 20"/>
          <p:cNvSpPr/>
          <p:nvPr/>
        </p:nvSpPr>
        <p:spPr>
          <a:xfrm>
            <a:off x="2560320" y="3566160"/>
            <a:ext cx="5943600" cy="822960"/>
          </a:xfrm>
          <a:prstGeom prst="rect">
            <a:avLst/>
          </a:prstGeom>
          <a:noFill/>
          <a:ln/>
        </p:spPr>
        <p:txBody>
          <a:bodyPr wrap="square" lIns="0" tIns="0" rIns="0" bIns="0" rtlCol="0" anchor="ctr"/>
          <a:lstStyle/>
          <a:p>
            <a:pPr indent="0" marL="0">
              <a:buNone/>
            </a:pPr>
            <a:r>
              <a:rPr lang="en-US" sz="1200" dirty="0">
                <a:solidFill>
                  <a:srgbClr val="6B7280"/>
                </a:solidFill>
                <a:latin typeface="Calibri" pitchFamily="34" charset="0"/>
                <a:ea typeface="Calibri" pitchFamily="34" charset="-122"/>
                <a:cs typeface="Calibri" pitchFamily="34" charset="-120"/>
              </a:rPr>
              <a:t>estudios clinicos publicados en PubMed respaldan la eficacia del precursor de glutatión patentado que utiliza Immunocal.</a:t>
            </a:r>
            <a:endParaRPr lang="en-US" sz="1200" dirty="0"/>
          </a:p>
        </p:txBody>
      </p:sp>
      <p:sp>
        <p:nvSpPr>
          <p:cNvPr id="23" name="Text 21"/>
          <p:cNvSpPr/>
          <p:nvPr/>
        </p:nvSpPr>
        <p:spPr>
          <a:xfrm>
            <a:off x="0" y="4754880"/>
            <a:ext cx="9144000" cy="365760"/>
          </a:xfrm>
          <a:prstGeom prst="rect">
            <a:avLst/>
          </a:prstGeom>
          <a:noFill/>
          <a:ln/>
        </p:spPr>
        <p:txBody>
          <a:bodyPr wrap="square" rtlCol="0" anchor="ctr"/>
          <a:lstStyle/>
          <a:p>
            <a:pPr algn="ctr" indent="0" marL="0">
              <a:buNone/>
            </a:pPr>
            <a:r>
              <a:rPr lang="en-US" sz="800" dirty="0">
                <a:solidFill>
                  <a:srgbClr val="4B5563"/>
                </a:solidFill>
                <a:latin typeface="Calibri" pitchFamily="34" charset="0"/>
                <a:ea typeface="Calibri" pitchFamily="34" charset="-122"/>
                <a:cs typeface="Calibri" pitchFamily="34" charset="-120"/>
              </a:rPr>
              <a:t>celularia.es | Susana Ferreira, Consultora Independiente de Immunotec</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2C55E"/>
          </a:solidFill>
          <a:ln/>
        </p:spPr>
      </p:sp>
      <p:sp>
        <p:nvSpPr>
          <p:cNvPr id="3" name="Text 1"/>
          <p:cNvSpPr/>
          <p:nvPr/>
        </p:nvSpPr>
        <p:spPr>
          <a:xfrm>
            <a:off x="457200" y="274320"/>
            <a:ext cx="8229600" cy="548640"/>
          </a:xfrm>
          <a:prstGeom prst="rect">
            <a:avLst/>
          </a:prstGeom>
          <a:noFill/>
          <a:ln/>
        </p:spPr>
        <p:txBody>
          <a:bodyPr wrap="square" rtlCol="0" anchor="ctr"/>
          <a:lstStyle/>
          <a:p>
            <a:pPr indent="0" marL="0">
              <a:buNone/>
            </a:pPr>
            <a:r>
              <a:rPr lang="en-US" sz="2800" b="1" dirty="0">
                <a:solidFill>
                  <a:srgbClr val="1A1A2E"/>
                </a:solidFill>
                <a:latin typeface="Georgia" pitchFamily="34" charset="0"/>
                <a:ea typeface="Georgia" pitchFamily="34" charset="-122"/>
                <a:cs typeface="Georgia" pitchFamily="34" charset="-120"/>
              </a:rPr>
              <a:t>Immunocal: ciencia en cada sobre</a:t>
            </a:r>
            <a:endParaRPr lang="en-US" sz="2800" dirty="0"/>
          </a:p>
        </p:txBody>
      </p:sp>
      <p:sp>
        <p:nvSpPr>
          <p:cNvPr id="4" name="Shape 2"/>
          <p:cNvSpPr/>
          <p:nvPr/>
        </p:nvSpPr>
        <p:spPr>
          <a:xfrm>
            <a:off x="457200" y="841248"/>
            <a:ext cx="1371600" cy="36576"/>
          </a:xfrm>
          <a:prstGeom prst="rect">
            <a:avLst/>
          </a:prstGeom>
          <a:solidFill>
            <a:srgbClr val="22C55E"/>
          </a:solidFill>
          <a:ln/>
        </p:spPr>
      </p:sp>
      <p:sp>
        <p:nvSpPr>
          <p:cNvPr id="5" name="Shape 3"/>
          <p:cNvSpPr/>
          <p:nvPr/>
        </p:nvSpPr>
        <p:spPr>
          <a:xfrm>
            <a:off x="457200" y="1188720"/>
            <a:ext cx="3931920" cy="1280160"/>
          </a:xfrm>
          <a:prstGeom prst="rect">
            <a:avLst/>
          </a:prstGeom>
          <a:solidFill>
            <a:srgbClr val="F0FDF4"/>
          </a:solidFill>
          <a:ln/>
          <a:effectLst>
            <a:outerShdw sx="100000" sy="100000" kx="0" ky="0" algn="bl" rotWithShape="0" blurRad="50800" dist="25400" dir="8100000">
              <a:srgbClr val="000000">
                <a:alpha val="10000"/>
              </a:srgbClr>
            </a:outerShdw>
          </a:effectLst>
        </p:spPr>
      </p:sp>
      <p:sp>
        <p:nvSpPr>
          <p:cNvPr id="6" name="Shape 4"/>
          <p:cNvSpPr/>
          <p:nvPr/>
        </p:nvSpPr>
        <p:spPr>
          <a:xfrm>
            <a:off x="457200" y="1188720"/>
            <a:ext cx="54864" cy="1280160"/>
          </a:xfrm>
          <a:prstGeom prst="rect">
            <a:avLst/>
          </a:prstGeom>
          <a:solidFill>
            <a:srgbClr val="15803D"/>
          </a:solidFill>
          <a:ln/>
        </p:spPr>
      </p:sp>
      <p:sp>
        <p:nvSpPr>
          <p:cNvPr id="7" name="Text 5"/>
          <p:cNvSpPr/>
          <p:nvPr/>
        </p:nvSpPr>
        <p:spPr>
          <a:xfrm>
            <a:off x="731520" y="1325880"/>
            <a:ext cx="3383280" cy="320040"/>
          </a:xfrm>
          <a:prstGeom prst="rect">
            <a:avLst/>
          </a:prstGeom>
          <a:noFill/>
          <a:ln/>
        </p:spPr>
        <p:txBody>
          <a:bodyPr wrap="square" lIns="0" tIns="0" rIns="0" bIns="0" rtlCol="0" anchor="ctr"/>
          <a:lstStyle/>
          <a:p>
            <a:pPr indent="0" marL="0">
              <a:buNone/>
            </a:pPr>
            <a:r>
              <a:rPr lang="en-US" sz="1400" b="1" dirty="0">
                <a:solidFill>
                  <a:srgbClr val="1A1A2E"/>
                </a:solidFill>
                <a:latin typeface="Georgia" pitchFamily="34" charset="0"/>
                <a:ea typeface="Georgia" pitchFamily="34" charset="-122"/>
                <a:cs typeface="Georgia" pitchFamily="34" charset="-120"/>
              </a:rPr>
              <a:t>Proteina de suero aislada</a:t>
            </a:r>
            <a:endParaRPr lang="en-US" sz="1400" dirty="0"/>
          </a:p>
        </p:txBody>
      </p:sp>
      <p:sp>
        <p:nvSpPr>
          <p:cNvPr id="8" name="Text 6"/>
          <p:cNvSpPr/>
          <p:nvPr/>
        </p:nvSpPr>
        <p:spPr>
          <a:xfrm>
            <a:off x="731520" y="1691640"/>
            <a:ext cx="3383280" cy="64008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Tecnologia patentada de proteina no desnaturalizada que preserva los enlaces de cisteina.</a:t>
            </a:r>
            <a:endParaRPr lang="en-US" sz="1100" dirty="0"/>
          </a:p>
        </p:txBody>
      </p:sp>
      <p:sp>
        <p:nvSpPr>
          <p:cNvPr id="9" name="Shape 7"/>
          <p:cNvSpPr/>
          <p:nvPr/>
        </p:nvSpPr>
        <p:spPr>
          <a:xfrm>
            <a:off x="4663440" y="1188720"/>
            <a:ext cx="3931920" cy="1280160"/>
          </a:xfrm>
          <a:prstGeom prst="rect">
            <a:avLst/>
          </a:prstGeom>
          <a:solidFill>
            <a:srgbClr val="FEF3C7"/>
          </a:solidFill>
          <a:ln/>
          <a:effectLst>
            <a:outerShdw sx="100000" sy="100000" kx="0" ky="0" algn="bl" rotWithShape="0" blurRad="50800" dist="25400" dir="8100000">
              <a:srgbClr val="000000">
                <a:alpha val="10000"/>
              </a:srgbClr>
            </a:outerShdw>
          </a:effectLst>
        </p:spPr>
      </p:sp>
      <p:sp>
        <p:nvSpPr>
          <p:cNvPr id="10" name="Shape 8"/>
          <p:cNvSpPr/>
          <p:nvPr/>
        </p:nvSpPr>
        <p:spPr>
          <a:xfrm>
            <a:off x="4663440" y="1188720"/>
            <a:ext cx="54864" cy="1280160"/>
          </a:xfrm>
          <a:prstGeom prst="rect">
            <a:avLst/>
          </a:prstGeom>
          <a:solidFill>
            <a:srgbClr val="15803D"/>
          </a:solidFill>
          <a:ln/>
        </p:spPr>
      </p:sp>
      <p:sp>
        <p:nvSpPr>
          <p:cNvPr id="11" name="Text 9"/>
          <p:cNvSpPr/>
          <p:nvPr/>
        </p:nvSpPr>
        <p:spPr>
          <a:xfrm>
            <a:off x="4937760" y="1325880"/>
            <a:ext cx="3383280" cy="320040"/>
          </a:xfrm>
          <a:prstGeom prst="rect">
            <a:avLst/>
          </a:prstGeom>
          <a:noFill/>
          <a:ln/>
        </p:spPr>
        <p:txBody>
          <a:bodyPr wrap="square" lIns="0" tIns="0" rIns="0" bIns="0" rtlCol="0" anchor="ctr"/>
          <a:lstStyle/>
          <a:p>
            <a:pPr indent="0" marL="0">
              <a:buNone/>
            </a:pPr>
            <a:r>
              <a:rPr lang="en-US" sz="1400" b="1" dirty="0">
                <a:solidFill>
                  <a:srgbClr val="1A1A2E"/>
                </a:solidFill>
                <a:latin typeface="Georgia" pitchFamily="34" charset="0"/>
                <a:ea typeface="Georgia" pitchFamily="34" charset="-122"/>
                <a:cs typeface="Georgia" pitchFamily="34" charset="-120"/>
              </a:rPr>
              <a:t>Precursor de glutatión</a:t>
            </a:r>
            <a:endParaRPr lang="en-US" sz="1400" dirty="0"/>
          </a:p>
        </p:txBody>
      </p:sp>
      <p:sp>
        <p:nvSpPr>
          <p:cNvPr id="12" name="Text 10"/>
          <p:cNvSpPr/>
          <p:nvPr/>
        </p:nvSpPr>
        <p:spPr>
          <a:xfrm>
            <a:off x="4937760" y="1691640"/>
            <a:ext cx="3383280" cy="64008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Proporciona los aminoacidos que tu cuerpo necesita para producir glutatión de forma natural.</a:t>
            </a:r>
            <a:endParaRPr lang="en-US" sz="1100" dirty="0"/>
          </a:p>
        </p:txBody>
      </p:sp>
      <p:sp>
        <p:nvSpPr>
          <p:cNvPr id="13" name="Shape 11"/>
          <p:cNvSpPr/>
          <p:nvPr/>
        </p:nvSpPr>
        <p:spPr>
          <a:xfrm>
            <a:off x="457200" y="2743200"/>
            <a:ext cx="3931920" cy="1280160"/>
          </a:xfrm>
          <a:prstGeom prst="rect">
            <a:avLst/>
          </a:prstGeom>
          <a:solidFill>
            <a:srgbClr val="F0FDF4"/>
          </a:solidFill>
          <a:ln/>
          <a:effectLst>
            <a:outerShdw sx="100000" sy="100000" kx="0" ky="0" algn="bl" rotWithShape="0" blurRad="50800" dist="25400" dir="8100000">
              <a:srgbClr val="000000">
                <a:alpha val="10000"/>
              </a:srgbClr>
            </a:outerShdw>
          </a:effectLst>
        </p:spPr>
      </p:sp>
      <p:sp>
        <p:nvSpPr>
          <p:cNvPr id="14" name="Shape 12"/>
          <p:cNvSpPr/>
          <p:nvPr/>
        </p:nvSpPr>
        <p:spPr>
          <a:xfrm>
            <a:off x="457200" y="2743200"/>
            <a:ext cx="54864" cy="1280160"/>
          </a:xfrm>
          <a:prstGeom prst="rect">
            <a:avLst/>
          </a:prstGeom>
          <a:solidFill>
            <a:srgbClr val="15803D"/>
          </a:solidFill>
          <a:ln/>
        </p:spPr>
      </p:sp>
      <p:sp>
        <p:nvSpPr>
          <p:cNvPr id="15" name="Text 13"/>
          <p:cNvSpPr/>
          <p:nvPr/>
        </p:nvSpPr>
        <p:spPr>
          <a:xfrm>
            <a:off x="731520" y="2880360"/>
            <a:ext cx="3383280" cy="320040"/>
          </a:xfrm>
          <a:prstGeom prst="rect">
            <a:avLst/>
          </a:prstGeom>
          <a:noFill/>
          <a:ln/>
        </p:spPr>
        <p:txBody>
          <a:bodyPr wrap="square" lIns="0" tIns="0" rIns="0" bIns="0" rtlCol="0" anchor="ctr"/>
          <a:lstStyle/>
          <a:p>
            <a:pPr indent="0" marL="0">
              <a:buNone/>
            </a:pPr>
            <a:r>
              <a:rPr lang="en-US" sz="1400" b="1" dirty="0">
                <a:solidFill>
                  <a:srgbClr val="1A1A2E"/>
                </a:solidFill>
                <a:latin typeface="Georgia" pitchFamily="34" charset="0"/>
                <a:ea typeface="Georgia" pitchFamily="34" charset="-122"/>
                <a:cs typeface="Georgia" pitchFamily="34" charset="-120"/>
              </a:rPr>
              <a:t>Respaldo cientifico</a:t>
            </a:r>
            <a:endParaRPr lang="en-US" sz="1400" dirty="0"/>
          </a:p>
        </p:txBody>
      </p:sp>
      <p:sp>
        <p:nvSpPr>
          <p:cNvPr id="16" name="Text 14"/>
          <p:cNvSpPr/>
          <p:nvPr/>
        </p:nvSpPr>
        <p:spPr>
          <a:xfrm>
            <a:off x="731520" y="3246120"/>
            <a:ext cx="3383280" cy="64008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Mas de 40 estudios clinicos publicados. Listado en Physicians Desk Reference (PDR).</a:t>
            </a:r>
            <a:endParaRPr lang="en-US" sz="1100" dirty="0"/>
          </a:p>
        </p:txBody>
      </p:sp>
      <p:sp>
        <p:nvSpPr>
          <p:cNvPr id="17" name="Shape 15"/>
          <p:cNvSpPr/>
          <p:nvPr/>
        </p:nvSpPr>
        <p:spPr>
          <a:xfrm>
            <a:off x="4663440" y="2743200"/>
            <a:ext cx="3931920" cy="1280160"/>
          </a:xfrm>
          <a:prstGeom prst="rect">
            <a:avLst/>
          </a:prstGeom>
          <a:solidFill>
            <a:srgbClr val="FEF3C7"/>
          </a:solidFill>
          <a:ln/>
          <a:effectLst>
            <a:outerShdw sx="100000" sy="100000" kx="0" ky="0" algn="bl" rotWithShape="0" blurRad="50800" dist="25400" dir="8100000">
              <a:srgbClr val="000000">
                <a:alpha val="10000"/>
              </a:srgbClr>
            </a:outerShdw>
          </a:effectLst>
        </p:spPr>
      </p:sp>
      <p:sp>
        <p:nvSpPr>
          <p:cNvPr id="18" name="Shape 16"/>
          <p:cNvSpPr/>
          <p:nvPr/>
        </p:nvSpPr>
        <p:spPr>
          <a:xfrm>
            <a:off x="4663440" y="2743200"/>
            <a:ext cx="54864" cy="1280160"/>
          </a:xfrm>
          <a:prstGeom prst="rect">
            <a:avLst/>
          </a:prstGeom>
          <a:solidFill>
            <a:srgbClr val="15803D"/>
          </a:solidFill>
          <a:ln/>
        </p:spPr>
      </p:sp>
      <p:sp>
        <p:nvSpPr>
          <p:cNvPr id="19" name="Text 17"/>
          <p:cNvSpPr/>
          <p:nvPr/>
        </p:nvSpPr>
        <p:spPr>
          <a:xfrm>
            <a:off x="4937760" y="2880360"/>
            <a:ext cx="3383280" cy="320040"/>
          </a:xfrm>
          <a:prstGeom prst="rect">
            <a:avLst/>
          </a:prstGeom>
          <a:noFill/>
          <a:ln/>
        </p:spPr>
        <p:txBody>
          <a:bodyPr wrap="square" lIns="0" tIns="0" rIns="0" bIns="0" rtlCol="0" anchor="ctr"/>
          <a:lstStyle/>
          <a:p>
            <a:pPr indent="0" marL="0">
              <a:buNone/>
            </a:pPr>
            <a:r>
              <a:rPr lang="en-US" sz="1400" b="1" dirty="0">
                <a:solidFill>
                  <a:srgbClr val="1A1A2E"/>
                </a:solidFill>
                <a:latin typeface="Georgia" pitchFamily="34" charset="0"/>
                <a:ea typeface="Georgia" pitchFamily="34" charset="-122"/>
                <a:cs typeface="Georgia" pitchFamily="34" charset="-120"/>
              </a:rPr>
              <a:t>Patentado y reconocido</a:t>
            </a:r>
            <a:endParaRPr lang="en-US" sz="1400" dirty="0"/>
          </a:p>
        </p:txBody>
      </p:sp>
      <p:sp>
        <p:nvSpPr>
          <p:cNvPr id="20" name="Text 18"/>
          <p:cNvSpPr/>
          <p:nvPr/>
        </p:nvSpPr>
        <p:spPr>
          <a:xfrm>
            <a:off x="4937760" y="3246120"/>
            <a:ext cx="3383280" cy="64008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Multiple patentes internacionales. Clasificado como Natural Health Product (NHP) en Canada.</a:t>
            </a:r>
            <a:endParaRPr lang="en-US" sz="1100" dirty="0"/>
          </a:p>
        </p:txBody>
      </p:sp>
      <p:sp>
        <p:nvSpPr>
          <p:cNvPr id="21" name="Text 19"/>
          <p:cNvSpPr/>
          <p:nvPr/>
        </p:nvSpPr>
        <p:spPr>
          <a:xfrm>
            <a:off x="0" y="4754880"/>
            <a:ext cx="9144000" cy="365760"/>
          </a:xfrm>
          <a:prstGeom prst="rect">
            <a:avLst/>
          </a:prstGeom>
          <a:noFill/>
          <a:ln/>
        </p:spPr>
        <p:txBody>
          <a:bodyPr wrap="square" rtlCol="0" anchor="ctr"/>
          <a:lstStyle/>
          <a:p>
            <a:pPr algn="ctr" indent="0" marL="0">
              <a:buNone/>
            </a:pPr>
            <a:r>
              <a:rPr lang="en-US" sz="800" dirty="0">
                <a:solidFill>
                  <a:srgbClr val="6B7280"/>
                </a:solidFill>
                <a:latin typeface="Calibri" pitchFamily="34" charset="0"/>
                <a:ea typeface="Calibri" pitchFamily="34" charset="-122"/>
                <a:cs typeface="Calibri" pitchFamily="34" charset="-120"/>
              </a:rPr>
              <a:t>celularia.es | Susana Ferreira, Consultora Independiente de Immunotec</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2C55E"/>
          </a:solidFill>
          <a:ln/>
        </p:spPr>
      </p:sp>
      <p:sp>
        <p:nvSpPr>
          <p:cNvPr id="3" name="Text 1"/>
          <p:cNvSpPr/>
          <p:nvPr/>
        </p:nvSpPr>
        <p:spPr>
          <a:xfrm>
            <a:off x="457200" y="274320"/>
            <a:ext cx="8229600" cy="548640"/>
          </a:xfrm>
          <a:prstGeom prst="rect">
            <a:avLst/>
          </a:prstGeom>
          <a:noFill/>
          <a:ln/>
        </p:spPr>
        <p:txBody>
          <a:bodyPr wrap="square" rtlCol="0" anchor="ctr"/>
          <a:lstStyle/>
          <a:p>
            <a:pPr indent="0" marL="0">
              <a:buNone/>
            </a:pPr>
            <a:r>
              <a:rPr lang="en-US" sz="2600" b="1" dirty="0">
                <a:solidFill>
                  <a:srgbClr val="1A1A2E"/>
                </a:solidFill>
                <a:latin typeface="Georgia" pitchFamily="34" charset="0"/>
                <a:ea typeface="Georgia" pitchFamily="34" charset="-122"/>
                <a:cs typeface="Georgia" pitchFamily="34" charset="-120"/>
              </a:rPr>
              <a:t>No todos los suplementos son iguales</a:t>
            </a:r>
            <a:endParaRPr lang="en-US" sz="2600" dirty="0"/>
          </a:p>
        </p:txBody>
      </p:sp>
      <p:sp>
        <p:nvSpPr>
          <p:cNvPr id="4" name="Shape 2"/>
          <p:cNvSpPr/>
          <p:nvPr/>
        </p:nvSpPr>
        <p:spPr>
          <a:xfrm>
            <a:off x="457200" y="822960"/>
            <a:ext cx="1371600" cy="36576"/>
          </a:xfrm>
          <a:prstGeom prst="rect">
            <a:avLst/>
          </a:prstGeom>
          <a:solidFill>
            <a:srgbClr val="22C55E"/>
          </a:solidFill>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914400"/>
        </p:xfrm>
        <a:graphic>
          <a:graphicData uri="http://schemas.openxmlformats.org/drawingml/2006/table">
            <a:tbl>
              <a:tblPr/>
              <a:tblGrid>
                <a:gridCol w="2011680"/>
                <a:gridCol w="1463040"/>
                <a:gridCol w="1463040"/>
                <a:gridCol w="1463040"/>
                <a:gridCol w="1828800"/>
              </a:tblGrid>
              <a:tr h="0">
                <a:tc>
                  <a:txBody>
                    <a:bodyPr/>
                    <a:lstStyle/>
                    <a:p>
                      <a:pPr indent="0" marL="0">
                        <a:buNone/>
                      </a:pPr>
                      <a:endParaRPr lang="en-US" sz="1000" dirty="0"/>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15803D"/>
                    </a:solidFill>
                  </a:tcPr>
                </a:tc>
                <a:tc>
                  <a:txBody>
                    <a:bodyPr/>
                    <a:lstStyle/>
                    <a:p>
                      <a:pPr algn="ctr" indent="0" marL="0">
                        <a:buNone/>
                      </a:pPr>
                      <a:r>
                        <a:rPr lang="en-US" sz="1000" b="1" dirty="0">
                          <a:solidFill>
                            <a:srgbClr val="FFFFFF"/>
                          </a:solidFill>
                        </a:rPr>
                        <a:t>Glutatión oral</a:t>
                      </a:r>
                      <a:endParaRPr lang="en-US" sz="1000" dirty="0"/>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15803D"/>
                    </a:solidFill>
                  </a:tcPr>
                </a:tc>
                <a:tc>
                  <a:txBody>
                    <a:bodyPr/>
                    <a:lstStyle/>
                    <a:p>
                      <a:pPr algn="ctr" indent="0" marL="0">
                        <a:buNone/>
                      </a:pPr>
                      <a:r>
                        <a:rPr lang="en-US" sz="1000" b="1" dirty="0">
                          <a:solidFill>
                            <a:srgbClr val="FFFFFF"/>
                          </a:solidFill>
                        </a:rPr>
                        <a:t>NAC</a:t>
                      </a:r>
                      <a:endParaRPr lang="en-US" sz="1000" dirty="0"/>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15803D"/>
                    </a:solidFill>
                  </a:tcPr>
                </a:tc>
                <a:tc>
                  <a:txBody>
                    <a:bodyPr/>
                    <a:lstStyle/>
                    <a:p>
                      <a:pPr algn="ctr" indent="0" marL="0">
                        <a:buNone/>
                      </a:pPr>
                      <a:r>
                        <a:rPr lang="en-US" sz="1000" b="1" dirty="0">
                          <a:solidFill>
                            <a:srgbClr val="FFFFFF"/>
                          </a:solidFill>
                        </a:rPr>
                        <a:t>Liposomal</a:t>
                      </a:r>
                      <a:endParaRPr lang="en-US" sz="1000" dirty="0"/>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15803D"/>
                    </a:solidFill>
                  </a:tcPr>
                </a:tc>
                <a:tc>
                  <a:txBody>
                    <a:bodyPr/>
                    <a:lstStyle/>
                    <a:p>
                      <a:pPr algn="ctr" indent="0" marL="0">
                        <a:buNone/>
                      </a:pPr>
                      <a:r>
                        <a:rPr lang="en-US" sz="1000" b="1" dirty="0">
                          <a:solidFill>
                            <a:srgbClr val="FFFFFF"/>
                          </a:solidFill>
                        </a:rPr>
                        <a:t>Immunocal</a:t>
                      </a:r>
                      <a:endParaRPr lang="en-US" sz="1000" dirty="0"/>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15803D"/>
                    </a:solidFill>
                  </a:tcPr>
                </a:tc>
              </a:tr>
              <a:tr h="0">
                <a:tc>
                  <a:txBody>
                    <a:bodyPr/>
                    <a:lstStyle/>
                    <a:p>
                      <a:pPr algn="l" indent="0" marL="0">
                        <a:buNone/>
                      </a:pPr>
                      <a:r>
                        <a:rPr lang="en-US" sz="1000" b="1" dirty="0">
                          <a:solidFill>
                            <a:srgbClr val="374151"/>
                          </a:solidFill>
                          <a:latin typeface="Calibri" pitchFamily="34" charset="0"/>
                          <a:ea typeface="Calibri" pitchFamily="34" charset="-122"/>
                          <a:cs typeface="Calibri" pitchFamily="34" charset="-120"/>
                        </a:rPr>
                        <a:t>Biodisponibilidad</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dirty="0">
                          <a:solidFill>
                            <a:srgbClr val="6B7280"/>
                          </a:solidFill>
                          <a:latin typeface="Calibri" pitchFamily="34" charset="0"/>
                          <a:ea typeface="Calibri" pitchFamily="34" charset="-122"/>
                          <a:cs typeface="Calibri" pitchFamily="34" charset="-120"/>
                        </a:rPr>
                        <a:t>Muy baja</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dirty="0">
                          <a:solidFill>
                            <a:srgbClr val="6B7280"/>
                          </a:solidFill>
                          <a:latin typeface="Calibri" pitchFamily="34" charset="0"/>
                          <a:ea typeface="Calibri" pitchFamily="34" charset="-122"/>
                          <a:cs typeface="Calibri" pitchFamily="34" charset="-120"/>
                        </a:rPr>
                        <a:t>Media</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dirty="0">
                          <a:solidFill>
                            <a:srgbClr val="6B7280"/>
                          </a:solidFill>
                          <a:latin typeface="Calibri" pitchFamily="34" charset="0"/>
                          <a:ea typeface="Calibri" pitchFamily="34" charset="-122"/>
                          <a:cs typeface="Calibri" pitchFamily="34" charset="-120"/>
                        </a:rPr>
                        <a:t>Media-alta</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b="1" dirty="0">
                          <a:solidFill>
                            <a:srgbClr val="15803D"/>
                          </a:solidFill>
                          <a:latin typeface="Calibri" pitchFamily="34" charset="0"/>
                          <a:ea typeface="Calibri" pitchFamily="34" charset="-122"/>
                          <a:cs typeface="Calibri" pitchFamily="34" charset="-120"/>
                        </a:rPr>
                        <a:t>Alta</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r>
              <a:tr h="0">
                <a:tc>
                  <a:txBody>
                    <a:bodyPr/>
                    <a:lstStyle/>
                    <a:p>
                      <a:pPr algn="l" indent="0" marL="0">
                        <a:buNone/>
                      </a:pPr>
                      <a:r>
                        <a:rPr lang="en-US" sz="1000" b="1" dirty="0">
                          <a:solidFill>
                            <a:srgbClr val="374151"/>
                          </a:solidFill>
                          <a:latin typeface="Calibri" pitchFamily="34" charset="0"/>
                          <a:ea typeface="Calibri" pitchFamily="34" charset="-122"/>
                          <a:cs typeface="Calibri" pitchFamily="34" charset="-120"/>
                        </a:rPr>
                        <a:t>Estudios clinicos</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dirty="0">
                          <a:solidFill>
                            <a:srgbClr val="6B7280"/>
                          </a:solidFill>
                          <a:latin typeface="Calibri" pitchFamily="34" charset="0"/>
                          <a:ea typeface="Calibri" pitchFamily="34" charset="-122"/>
                          <a:cs typeface="Calibri" pitchFamily="34" charset="-120"/>
                        </a:rPr>
                        <a:t>Limitados</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dirty="0">
                          <a:solidFill>
                            <a:srgbClr val="6B7280"/>
                          </a:solidFill>
                          <a:latin typeface="Calibri" pitchFamily="34" charset="0"/>
                          <a:ea typeface="Calibri" pitchFamily="34" charset="-122"/>
                          <a:cs typeface="Calibri" pitchFamily="34" charset="-120"/>
                        </a:rPr>
                        <a:t>Varios</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dirty="0">
                          <a:solidFill>
                            <a:srgbClr val="6B7280"/>
                          </a:solidFill>
                          <a:latin typeface="Calibri" pitchFamily="34" charset="0"/>
                          <a:ea typeface="Calibri" pitchFamily="34" charset="-122"/>
                          <a:cs typeface="Calibri" pitchFamily="34" charset="-120"/>
                        </a:rPr>
                        <a:t>Pocos</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b="1" dirty="0">
                          <a:solidFill>
                            <a:srgbClr val="15803D"/>
                          </a:solidFill>
                          <a:latin typeface="Calibri" pitchFamily="34" charset="0"/>
                          <a:ea typeface="Calibri" pitchFamily="34" charset="-122"/>
                          <a:cs typeface="Calibri" pitchFamily="34" charset="-120"/>
                        </a:rPr>
                        <a:t>40+</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r>
              <a:tr h="0">
                <a:tc>
                  <a:txBody>
                    <a:bodyPr/>
                    <a:lstStyle/>
                    <a:p>
                      <a:pPr algn="l" indent="0" marL="0">
                        <a:buNone/>
                      </a:pPr>
                      <a:r>
                        <a:rPr lang="en-US" sz="1000" b="1" dirty="0">
                          <a:solidFill>
                            <a:srgbClr val="374151"/>
                          </a:solidFill>
                          <a:latin typeface="Calibri" pitchFamily="34" charset="0"/>
                          <a:ea typeface="Calibri" pitchFamily="34" charset="-122"/>
                          <a:cs typeface="Calibri" pitchFamily="34" charset="-120"/>
                        </a:rPr>
                        <a:t>Patentes</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dirty="0">
                          <a:solidFill>
                            <a:srgbClr val="6B7280"/>
                          </a:solidFill>
                          <a:latin typeface="Calibri" pitchFamily="34" charset="0"/>
                          <a:ea typeface="Calibri" pitchFamily="34" charset="-122"/>
                          <a:cs typeface="Calibri" pitchFamily="34" charset="-120"/>
                        </a:rPr>
                        <a:t>No</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dirty="0">
                          <a:solidFill>
                            <a:srgbClr val="6B7280"/>
                          </a:solidFill>
                          <a:latin typeface="Calibri" pitchFamily="34" charset="0"/>
                          <a:ea typeface="Calibri" pitchFamily="34" charset="-122"/>
                          <a:cs typeface="Calibri" pitchFamily="34" charset="-120"/>
                        </a:rPr>
                        <a:t>No</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dirty="0">
                          <a:solidFill>
                            <a:srgbClr val="6B7280"/>
                          </a:solidFill>
                          <a:latin typeface="Calibri" pitchFamily="34" charset="0"/>
                          <a:ea typeface="Calibri" pitchFamily="34" charset="-122"/>
                          <a:cs typeface="Calibri" pitchFamily="34" charset="-120"/>
                        </a:rPr>
                        <a:t>No</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b="1" dirty="0">
                          <a:solidFill>
                            <a:srgbClr val="15803D"/>
                          </a:solidFill>
                          <a:latin typeface="Calibri" pitchFamily="34" charset="0"/>
                          <a:ea typeface="Calibri" pitchFamily="34" charset="-122"/>
                          <a:cs typeface="Calibri" pitchFamily="34" charset="-120"/>
                        </a:rPr>
                        <a:t>Si</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r>
              <a:tr h="0">
                <a:tc>
                  <a:txBody>
                    <a:bodyPr/>
                    <a:lstStyle/>
                    <a:p>
                      <a:pPr algn="l" indent="0" marL="0">
                        <a:buNone/>
                      </a:pPr>
                      <a:r>
                        <a:rPr lang="en-US" sz="1000" b="1" dirty="0">
                          <a:solidFill>
                            <a:srgbClr val="374151"/>
                          </a:solidFill>
                          <a:latin typeface="Calibri" pitchFamily="34" charset="0"/>
                          <a:ea typeface="Calibri" pitchFamily="34" charset="-122"/>
                          <a:cs typeface="Calibri" pitchFamily="34" charset="-120"/>
                        </a:rPr>
                        <a:t>En PDR</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dirty="0">
                          <a:solidFill>
                            <a:srgbClr val="6B7280"/>
                          </a:solidFill>
                          <a:latin typeface="Calibri" pitchFamily="34" charset="0"/>
                          <a:ea typeface="Calibri" pitchFamily="34" charset="-122"/>
                          <a:cs typeface="Calibri" pitchFamily="34" charset="-120"/>
                        </a:rPr>
                        <a:t>No</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dirty="0">
                          <a:solidFill>
                            <a:srgbClr val="6B7280"/>
                          </a:solidFill>
                          <a:latin typeface="Calibri" pitchFamily="34" charset="0"/>
                          <a:ea typeface="Calibri" pitchFamily="34" charset="-122"/>
                          <a:cs typeface="Calibri" pitchFamily="34" charset="-120"/>
                        </a:rPr>
                        <a:t>No</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dirty="0">
                          <a:solidFill>
                            <a:srgbClr val="6B7280"/>
                          </a:solidFill>
                          <a:latin typeface="Calibri" pitchFamily="34" charset="0"/>
                          <a:ea typeface="Calibri" pitchFamily="34" charset="-122"/>
                          <a:cs typeface="Calibri" pitchFamily="34" charset="-120"/>
                        </a:rPr>
                        <a:t>No</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b="1" dirty="0">
                          <a:solidFill>
                            <a:srgbClr val="15803D"/>
                          </a:solidFill>
                          <a:latin typeface="Calibri" pitchFamily="34" charset="0"/>
                          <a:ea typeface="Calibri" pitchFamily="34" charset="-122"/>
                          <a:cs typeface="Calibri" pitchFamily="34" charset="-120"/>
                        </a:rPr>
                        <a:t>Si</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r>
              <a:tr h="0">
                <a:tc>
                  <a:txBody>
                    <a:bodyPr/>
                    <a:lstStyle/>
                    <a:p>
                      <a:pPr algn="l" indent="0" marL="0">
                        <a:buNone/>
                      </a:pPr>
                      <a:r>
                        <a:rPr lang="en-US" sz="1000" b="1" dirty="0">
                          <a:solidFill>
                            <a:srgbClr val="374151"/>
                          </a:solidFill>
                          <a:latin typeface="Calibri" pitchFamily="34" charset="0"/>
                          <a:ea typeface="Calibri" pitchFamily="34" charset="-122"/>
                          <a:cs typeface="Calibri" pitchFamily="34" charset="-120"/>
                        </a:rPr>
                        <a:t>Mecanismo</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dirty="0">
                          <a:solidFill>
                            <a:srgbClr val="6B7280"/>
                          </a:solidFill>
                          <a:latin typeface="Calibri" pitchFamily="34" charset="0"/>
                          <a:ea typeface="Calibri" pitchFamily="34" charset="-122"/>
                          <a:cs typeface="Calibri" pitchFamily="34" charset="-120"/>
                        </a:rPr>
                        <a:t>Directo</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dirty="0">
                          <a:solidFill>
                            <a:srgbClr val="6B7280"/>
                          </a:solidFill>
                          <a:latin typeface="Calibri" pitchFamily="34" charset="0"/>
                          <a:ea typeface="Calibri" pitchFamily="34" charset="-122"/>
                          <a:cs typeface="Calibri" pitchFamily="34" charset="-120"/>
                        </a:rPr>
                        <a:t>Precursor parcial</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dirty="0">
                          <a:solidFill>
                            <a:srgbClr val="6B7280"/>
                          </a:solidFill>
                          <a:latin typeface="Calibri" pitchFamily="34" charset="0"/>
                          <a:ea typeface="Calibri" pitchFamily="34" charset="-122"/>
                          <a:cs typeface="Calibri" pitchFamily="34" charset="-120"/>
                        </a:rPr>
                        <a:t>Directo</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c>
                  <a:txBody>
                    <a:bodyPr/>
                    <a:lstStyle/>
                    <a:p>
                      <a:pPr algn="ctr" indent="0" marL="0">
                        <a:buNone/>
                      </a:pPr>
                      <a:r>
                        <a:rPr lang="en-US" sz="1000" b="1" dirty="0">
                          <a:solidFill>
                            <a:srgbClr val="15803D"/>
                          </a:solidFill>
                          <a:latin typeface="Calibri" pitchFamily="34" charset="0"/>
                          <a:ea typeface="Calibri" pitchFamily="34" charset="-122"/>
                          <a:cs typeface="Calibri" pitchFamily="34" charset="-120"/>
                        </a:rPr>
                        <a:t>Precursor completo</a:t>
                      </a:r>
                      <a:endParaRPr lang="en-US" sz="1000" dirty="0">
                        <a:latin typeface="Calibri" charset="0"/>
                        <a:ea typeface="Calibri" charset="0"/>
                        <a:cs typeface="Calibri"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FFF"/>
                    </a:solidFill>
                  </a:tcPr>
                </a:tc>
              </a:tr>
            </a:tbl>
          </a:graphicData>
        </a:graphic>
      </p:graphicFrame>
      <p:sp>
        <p:nvSpPr>
          <p:cNvPr id="6" name="Text 3"/>
          <p:cNvSpPr/>
          <p:nvPr/>
        </p:nvSpPr>
        <p:spPr>
          <a:xfrm>
            <a:off x="457200" y="3931920"/>
            <a:ext cx="8229600" cy="457200"/>
          </a:xfrm>
          <a:prstGeom prst="rect">
            <a:avLst/>
          </a:prstGeom>
          <a:noFill/>
          <a:ln/>
        </p:spPr>
        <p:txBody>
          <a:bodyPr wrap="square" rtlCol="0" anchor="ctr"/>
          <a:lstStyle/>
          <a:p>
            <a:pPr algn="ctr" indent="0" marL="0">
              <a:buNone/>
            </a:pPr>
            <a:r>
              <a:rPr lang="en-US" sz="1200" i="1" dirty="0">
                <a:solidFill>
                  <a:srgbClr val="15803D"/>
                </a:solidFill>
                <a:latin typeface="Calibri" pitchFamily="34" charset="0"/>
                <a:ea typeface="Calibri" pitchFamily="34" charset="-122"/>
                <a:cs typeface="Calibri" pitchFamily="34" charset="-120"/>
              </a:rPr>
              <a:t>Immunocal es el unico precursor de glutatión con respaldo cientifico completo y reconocimiento en el PDR.</a:t>
            </a:r>
            <a:endParaRPr lang="en-US" sz="1200" dirty="0"/>
          </a:p>
        </p:txBody>
      </p:sp>
      <p:sp>
        <p:nvSpPr>
          <p:cNvPr id="7" name="Text 4"/>
          <p:cNvSpPr/>
          <p:nvPr/>
        </p:nvSpPr>
        <p:spPr>
          <a:xfrm>
            <a:off x="0" y="4754880"/>
            <a:ext cx="9144000" cy="365760"/>
          </a:xfrm>
          <a:prstGeom prst="rect">
            <a:avLst/>
          </a:prstGeom>
          <a:noFill/>
          <a:ln/>
        </p:spPr>
        <p:txBody>
          <a:bodyPr wrap="square" rtlCol="0" anchor="ctr"/>
          <a:lstStyle/>
          <a:p>
            <a:pPr algn="ctr" indent="0" marL="0">
              <a:buNone/>
            </a:pPr>
            <a:r>
              <a:rPr lang="en-US" sz="800" dirty="0">
                <a:solidFill>
                  <a:srgbClr val="6B7280"/>
                </a:solidFill>
                <a:latin typeface="Calibri" pitchFamily="34" charset="0"/>
                <a:ea typeface="Calibri" pitchFamily="34" charset="-122"/>
                <a:cs typeface="Calibri" pitchFamily="34" charset="-120"/>
              </a:rPr>
              <a:t>celularia.es | Susana Ferreira, Consultora Independiente de Immunotec</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2C55E"/>
          </a:solidFill>
          <a:ln/>
        </p:spPr>
      </p:sp>
      <p:sp>
        <p:nvSpPr>
          <p:cNvPr id="3" name="Text 1"/>
          <p:cNvSpPr/>
          <p:nvPr/>
        </p:nvSpPr>
        <p:spPr>
          <a:xfrm>
            <a:off x="457200" y="274320"/>
            <a:ext cx="8229600" cy="548640"/>
          </a:xfrm>
          <a:prstGeom prst="rect">
            <a:avLst/>
          </a:prstGeom>
          <a:noFill/>
          <a:ln/>
        </p:spPr>
        <p:txBody>
          <a:bodyPr wrap="square" rtlCol="0" anchor="ctr"/>
          <a:lstStyle/>
          <a:p>
            <a:pPr indent="0" marL="0">
              <a:buNone/>
            </a:pPr>
            <a:r>
              <a:rPr lang="en-US" sz="2600" b="1" dirty="0">
                <a:solidFill>
                  <a:srgbClr val="1A1A2E"/>
                </a:solidFill>
                <a:latin typeface="Georgia" pitchFamily="34" charset="0"/>
                <a:ea typeface="Georgia" pitchFamily="34" charset="-122"/>
                <a:cs typeface="Georgia" pitchFamily="34" charset="-120"/>
              </a:rPr>
              <a:t>Immunotec: mas de 25 años de trayectoria</a:t>
            </a:r>
            <a:endParaRPr lang="en-US" sz="2600" dirty="0"/>
          </a:p>
        </p:txBody>
      </p:sp>
      <p:sp>
        <p:nvSpPr>
          <p:cNvPr id="4" name="Shape 2"/>
          <p:cNvSpPr/>
          <p:nvPr/>
        </p:nvSpPr>
        <p:spPr>
          <a:xfrm>
            <a:off x="457200" y="841248"/>
            <a:ext cx="1371600" cy="36576"/>
          </a:xfrm>
          <a:prstGeom prst="rect">
            <a:avLst/>
          </a:prstGeom>
          <a:solidFill>
            <a:srgbClr val="22C55E"/>
          </a:solidFill>
          <a:ln/>
        </p:spPr>
      </p:sp>
      <p:sp>
        <p:nvSpPr>
          <p:cNvPr id="5" name="Shape 3"/>
          <p:cNvSpPr/>
          <p:nvPr/>
        </p:nvSpPr>
        <p:spPr>
          <a:xfrm>
            <a:off x="457200" y="1188720"/>
            <a:ext cx="1920240" cy="1188720"/>
          </a:xfrm>
          <a:prstGeom prst="rect">
            <a:avLst/>
          </a:prstGeom>
          <a:solidFill>
            <a:srgbClr val="F0FDF4"/>
          </a:solidFill>
          <a:ln/>
          <a:effectLst>
            <a:outerShdw sx="100000" sy="100000" kx="0" ky="0" algn="bl" rotWithShape="0" blurRad="50800" dist="25400" dir="8100000">
              <a:srgbClr val="000000">
                <a:alpha val="10000"/>
              </a:srgbClr>
            </a:outerShdw>
          </a:effectLst>
        </p:spPr>
      </p:sp>
      <p:sp>
        <p:nvSpPr>
          <p:cNvPr id="6" name="Text 4"/>
          <p:cNvSpPr/>
          <p:nvPr/>
        </p:nvSpPr>
        <p:spPr>
          <a:xfrm>
            <a:off x="457200" y="1280160"/>
            <a:ext cx="1920240" cy="640080"/>
          </a:xfrm>
          <a:prstGeom prst="rect">
            <a:avLst/>
          </a:prstGeom>
          <a:noFill/>
          <a:ln/>
        </p:spPr>
        <p:txBody>
          <a:bodyPr wrap="square" rtlCol="0" anchor="ctr"/>
          <a:lstStyle/>
          <a:p>
            <a:pPr algn="ctr" indent="0" marL="0">
              <a:buNone/>
            </a:pPr>
            <a:r>
              <a:rPr lang="en-US" sz="3000" b="1" dirty="0">
                <a:solidFill>
                  <a:srgbClr val="15803D"/>
                </a:solidFill>
                <a:latin typeface="Georgia" pitchFamily="34" charset="0"/>
                <a:ea typeface="Georgia" pitchFamily="34" charset="-122"/>
                <a:cs typeface="Georgia" pitchFamily="34" charset="-120"/>
              </a:rPr>
              <a:t>1996</a:t>
            </a:r>
            <a:endParaRPr lang="en-US" sz="3000" dirty="0"/>
          </a:p>
        </p:txBody>
      </p:sp>
      <p:sp>
        <p:nvSpPr>
          <p:cNvPr id="7" name="Text 5"/>
          <p:cNvSpPr/>
          <p:nvPr/>
        </p:nvSpPr>
        <p:spPr>
          <a:xfrm>
            <a:off x="457200" y="1920240"/>
            <a:ext cx="1920240" cy="365760"/>
          </a:xfrm>
          <a:prstGeom prst="rect">
            <a:avLst/>
          </a:prstGeom>
          <a:noFill/>
          <a:ln/>
        </p:spPr>
        <p:txBody>
          <a:bodyPr wrap="square" rtlCol="0" anchor="ctr"/>
          <a:lstStyle/>
          <a:p>
            <a:pPr algn="ctr" indent="0" marL="0">
              <a:buNone/>
            </a:pPr>
            <a:r>
              <a:rPr lang="en-US" sz="1000" dirty="0">
                <a:solidFill>
                  <a:srgbClr val="6B7280"/>
                </a:solidFill>
                <a:latin typeface="Calibri" pitchFamily="34" charset="0"/>
                <a:ea typeface="Calibri" pitchFamily="34" charset="-122"/>
                <a:cs typeface="Calibri" pitchFamily="34" charset="-120"/>
              </a:rPr>
              <a:t>Año de fundacion</a:t>
            </a:r>
            <a:endParaRPr lang="en-US" sz="1000" dirty="0"/>
          </a:p>
        </p:txBody>
      </p:sp>
      <p:sp>
        <p:nvSpPr>
          <p:cNvPr id="8" name="Shape 6"/>
          <p:cNvSpPr/>
          <p:nvPr/>
        </p:nvSpPr>
        <p:spPr>
          <a:xfrm>
            <a:off x="2606040" y="1188720"/>
            <a:ext cx="1920240" cy="1188720"/>
          </a:xfrm>
          <a:prstGeom prst="rect">
            <a:avLst/>
          </a:prstGeom>
          <a:solidFill>
            <a:srgbClr val="F0FDF4"/>
          </a:solidFill>
          <a:ln/>
          <a:effectLst>
            <a:outerShdw sx="100000" sy="100000" kx="0" ky="0" algn="bl" rotWithShape="0" blurRad="50800" dist="25400" dir="8100000">
              <a:srgbClr val="000000">
                <a:alpha val="10000"/>
              </a:srgbClr>
            </a:outerShdw>
          </a:effectLst>
        </p:spPr>
      </p:sp>
      <p:sp>
        <p:nvSpPr>
          <p:cNvPr id="9" name="Text 7"/>
          <p:cNvSpPr/>
          <p:nvPr/>
        </p:nvSpPr>
        <p:spPr>
          <a:xfrm>
            <a:off x="2606040" y="1280160"/>
            <a:ext cx="1920240" cy="640080"/>
          </a:xfrm>
          <a:prstGeom prst="rect">
            <a:avLst/>
          </a:prstGeom>
          <a:noFill/>
          <a:ln/>
        </p:spPr>
        <p:txBody>
          <a:bodyPr wrap="square" rtlCol="0" anchor="ctr"/>
          <a:lstStyle/>
          <a:p>
            <a:pPr algn="ctr" indent="0" marL="0">
              <a:buNone/>
            </a:pPr>
            <a:r>
              <a:rPr lang="en-US" sz="3000" b="1" dirty="0">
                <a:solidFill>
                  <a:srgbClr val="15803D"/>
                </a:solidFill>
                <a:latin typeface="Georgia" pitchFamily="34" charset="0"/>
                <a:ea typeface="Georgia" pitchFamily="34" charset="-122"/>
                <a:cs typeface="Georgia" pitchFamily="34" charset="-120"/>
              </a:rPr>
              <a:t>50+</a:t>
            </a:r>
            <a:endParaRPr lang="en-US" sz="3000" dirty="0"/>
          </a:p>
        </p:txBody>
      </p:sp>
      <p:sp>
        <p:nvSpPr>
          <p:cNvPr id="10" name="Text 8"/>
          <p:cNvSpPr/>
          <p:nvPr/>
        </p:nvSpPr>
        <p:spPr>
          <a:xfrm>
            <a:off x="2606040" y="1920240"/>
            <a:ext cx="1920240" cy="365760"/>
          </a:xfrm>
          <a:prstGeom prst="rect">
            <a:avLst/>
          </a:prstGeom>
          <a:noFill/>
          <a:ln/>
        </p:spPr>
        <p:txBody>
          <a:bodyPr wrap="square" rtlCol="0" anchor="ctr"/>
          <a:lstStyle/>
          <a:p>
            <a:pPr algn="ctr" indent="0" marL="0">
              <a:buNone/>
            </a:pPr>
            <a:r>
              <a:rPr lang="en-US" sz="1000" dirty="0">
                <a:solidFill>
                  <a:srgbClr val="6B7280"/>
                </a:solidFill>
                <a:latin typeface="Calibri" pitchFamily="34" charset="0"/>
                <a:ea typeface="Calibri" pitchFamily="34" charset="-122"/>
                <a:cs typeface="Calibri" pitchFamily="34" charset="-120"/>
              </a:rPr>
              <a:t>Paises de presencia</a:t>
            </a:r>
            <a:endParaRPr lang="en-US" sz="1000" dirty="0"/>
          </a:p>
        </p:txBody>
      </p:sp>
      <p:sp>
        <p:nvSpPr>
          <p:cNvPr id="11" name="Shape 9"/>
          <p:cNvSpPr/>
          <p:nvPr/>
        </p:nvSpPr>
        <p:spPr>
          <a:xfrm>
            <a:off x="4754880" y="1188720"/>
            <a:ext cx="1920240" cy="1188720"/>
          </a:xfrm>
          <a:prstGeom prst="rect">
            <a:avLst/>
          </a:prstGeom>
          <a:solidFill>
            <a:srgbClr val="F0FDF4"/>
          </a:solidFill>
          <a:ln/>
          <a:effectLst>
            <a:outerShdw sx="100000" sy="100000" kx="0" ky="0" algn="bl" rotWithShape="0" blurRad="50800" dist="25400" dir="8100000">
              <a:srgbClr val="000000">
                <a:alpha val="10000"/>
              </a:srgbClr>
            </a:outerShdw>
          </a:effectLst>
        </p:spPr>
      </p:sp>
      <p:sp>
        <p:nvSpPr>
          <p:cNvPr id="12" name="Text 10"/>
          <p:cNvSpPr/>
          <p:nvPr/>
        </p:nvSpPr>
        <p:spPr>
          <a:xfrm>
            <a:off x="4754880" y="1280160"/>
            <a:ext cx="1920240" cy="640080"/>
          </a:xfrm>
          <a:prstGeom prst="rect">
            <a:avLst/>
          </a:prstGeom>
          <a:noFill/>
          <a:ln/>
        </p:spPr>
        <p:txBody>
          <a:bodyPr wrap="square" rtlCol="0" anchor="ctr"/>
          <a:lstStyle/>
          <a:p>
            <a:pPr algn="ctr" indent="0" marL="0">
              <a:buNone/>
            </a:pPr>
            <a:r>
              <a:rPr lang="en-US" sz="3000" b="1" dirty="0">
                <a:solidFill>
                  <a:srgbClr val="15803D"/>
                </a:solidFill>
                <a:latin typeface="Georgia" pitchFamily="34" charset="0"/>
                <a:ea typeface="Georgia" pitchFamily="34" charset="-122"/>
                <a:cs typeface="Georgia" pitchFamily="34" charset="-120"/>
              </a:rPr>
              <a:t>TSX</a:t>
            </a:r>
            <a:endParaRPr lang="en-US" sz="3000" dirty="0"/>
          </a:p>
        </p:txBody>
      </p:sp>
      <p:sp>
        <p:nvSpPr>
          <p:cNvPr id="13" name="Text 11"/>
          <p:cNvSpPr/>
          <p:nvPr/>
        </p:nvSpPr>
        <p:spPr>
          <a:xfrm>
            <a:off x="4754880" y="1920240"/>
            <a:ext cx="1920240" cy="365760"/>
          </a:xfrm>
          <a:prstGeom prst="rect">
            <a:avLst/>
          </a:prstGeom>
          <a:noFill/>
          <a:ln/>
        </p:spPr>
        <p:txBody>
          <a:bodyPr wrap="square" rtlCol="0" anchor="ctr"/>
          <a:lstStyle/>
          <a:p>
            <a:pPr algn="ctr" indent="0" marL="0">
              <a:buNone/>
            </a:pPr>
            <a:r>
              <a:rPr lang="en-US" sz="1000" dirty="0">
                <a:solidFill>
                  <a:srgbClr val="6B7280"/>
                </a:solidFill>
                <a:latin typeface="Calibri" pitchFamily="34" charset="0"/>
                <a:ea typeface="Calibri" pitchFamily="34" charset="-122"/>
                <a:cs typeface="Calibri" pitchFamily="34" charset="-120"/>
              </a:rPr>
              <a:t>Cotiza en bolsa (Canada)</a:t>
            </a:r>
            <a:endParaRPr lang="en-US" sz="1000" dirty="0"/>
          </a:p>
        </p:txBody>
      </p:sp>
      <p:sp>
        <p:nvSpPr>
          <p:cNvPr id="14" name="Shape 12"/>
          <p:cNvSpPr/>
          <p:nvPr/>
        </p:nvSpPr>
        <p:spPr>
          <a:xfrm>
            <a:off x="6903720" y="1188720"/>
            <a:ext cx="1920240" cy="1188720"/>
          </a:xfrm>
          <a:prstGeom prst="rect">
            <a:avLst/>
          </a:prstGeom>
          <a:solidFill>
            <a:srgbClr val="F0FDF4"/>
          </a:solidFill>
          <a:ln/>
          <a:effectLst>
            <a:outerShdw sx="100000" sy="100000" kx="0" ky="0" algn="bl" rotWithShape="0" blurRad="50800" dist="25400" dir="8100000">
              <a:srgbClr val="000000">
                <a:alpha val="10000"/>
              </a:srgbClr>
            </a:outerShdw>
          </a:effectLst>
        </p:spPr>
      </p:sp>
      <p:sp>
        <p:nvSpPr>
          <p:cNvPr id="15" name="Text 13"/>
          <p:cNvSpPr/>
          <p:nvPr/>
        </p:nvSpPr>
        <p:spPr>
          <a:xfrm>
            <a:off x="6903720" y="1280160"/>
            <a:ext cx="1920240" cy="640080"/>
          </a:xfrm>
          <a:prstGeom prst="rect">
            <a:avLst/>
          </a:prstGeom>
          <a:noFill/>
          <a:ln/>
        </p:spPr>
        <p:txBody>
          <a:bodyPr wrap="square" rtlCol="0" anchor="ctr"/>
          <a:lstStyle/>
          <a:p>
            <a:pPr algn="ctr" indent="0" marL="0">
              <a:buNone/>
            </a:pPr>
            <a:r>
              <a:rPr lang="en-US" sz="3000" b="1" dirty="0">
                <a:solidFill>
                  <a:srgbClr val="15803D"/>
                </a:solidFill>
                <a:latin typeface="Georgia" pitchFamily="34" charset="0"/>
                <a:ea typeface="Georgia" pitchFamily="34" charset="-122"/>
                <a:cs typeface="Georgia" pitchFamily="34" charset="-120"/>
              </a:rPr>
              <a:t>25+</a:t>
            </a:r>
            <a:endParaRPr lang="en-US" sz="3000" dirty="0"/>
          </a:p>
        </p:txBody>
      </p:sp>
      <p:sp>
        <p:nvSpPr>
          <p:cNvPr id="16" name="Text 14"/>
          <p:cNvSpPr/>
          <p:nvPr/>
        </p:nvSpPr>
        <p:spPr>
          <a:xfrm>
            <a:off x="6903720" y="1920240"/>
            <a:ext cx="1920240" cy="365760"/>
          </a:xfrm>
          <a:prstGeom prst="rect">
            <a:avLst/>
          </a:prstGeom>
          <a:noFill/>
          <a:ln/>
        </p:spPr>
        <p:txBody>
          <a:bodyPr wrap="square" rtlCol="0" anchor="ctr"/>
          <a:lstStyle/>
          <a:p>
            <a:pPr algn="ctr" indent="0" marL="0">
              <a:buNone/>
            </a:pPr>
            <a:r>
              <a:rPr lang="en-US" sz="1000" dirty="0">
                <a:solidFill>
                  <a:srgbClr val="6B7280"/>
                </a:solidFill>
                <a:latin typeface="Calibri" pitchFamily="34" charset="0"/>
                <a:ea typeface="Calibri" pitchFamily="34" charset="-122"/>
                <a:cs typeface="Calibri" pitchFamily="34" charset="-120"/>
              </a:rPr>
              <a:t>Años de experiencia</a:t>
            </a:r>
            <a:endParaRPr lang="en-US" sz="1000" dirty="0"/>
          </a:p>
        </p:txBody>
      </p:sp>
      <p:sp>
        <p:nvSpPr>
          <p:cNvPr id="17" name="Shape 15"/>
          <p:cNvSpPr/>
          <p:nvPr/>
        </p:nvSpPr>
        <p:spPr>
          <a:xfrm>
            <a:off x="457200" y="2743200"/>
            <a:ext cx="8229600" cy="1463040"/>
          </a:xfrm>
          <a:prstGeom prst="rect">
            <a:avLst/>
          </a:prstGeom>
          <a:solidFill>
            <a:srgbClr val="F3F4F6"/>
          </a:solidFill>
          <a:ln/>
          <a:effectLst>
            <a:outerShdw sx="100000" sy="100000" kx="0" ky="0" algn="bl" rotWithShape="0" blurRad="50800" dist="25400" dir="8100000">
              <a:srgbClr val="000000">
                <a:alpha val="10000"/>
              </a:srgbClr>
            </a:outerShdw>
          </a:effectLst>
        </p:spPr>
      </p:sp>
      <p:sp>
        <p:nvSpPr>
          <p:cNvPr id="18" name="Text 16"/>
          <p:cNvSpPr/>
          <p:nvPr/>
        </p:nvSpPr>
        <p:spPr>
          <a:xfrm>
            <a:off x="731520" y="2880360"/>
            <a:ext cx="7680960" cy="1188720"/>
          </a:xfrm>
          <a:prstGeom prst="rect">
            <a:avLst/>
          </a:prstGeom>
          <a:noFill/>
          <a:ln/>
        </p:spPr>
        <p:txBody>
          <a:bodyPr wrap="square" rtlCol="0" anchor="ctr"/>
          <a:lstStyle/>
          <a:p>
            <a:pPr indent="0" marL="0">
              <a:buNone/>
            </a:pPr>
            <a:r>
              <a:rPr lang="en-US" sz="1400" b="1" dirty="0">
                <a:solidFill>
                  <a:srgbClr val="1A1A2E"/>
                </a:solidFill>
                <a:latin typeface="Georgia" pitchFamily="34" charset="0"/>
                <a:ea typeface="Georgia" pitchFamily="34" charset="-122"/>
                <a:cs typeface="Georgia" pitchFamily="34" charset="-120"/>
              </a:rPr>
              <a:t>Fundada por el Dr. Gustavo Bounous</a:t>
            </a:r>
            <a:endParaRPr lang="en-US" sz="1400" dirty="0"/>
          </a:p>
          <a:p>
            <a:pPr indent="0" marL="0">
              <a:buNone/>
            </a:pPr>
            <a:r>
              <a:rPr lang="en-US" sz="600" dirty="0">
                <a:solidFill>
                  <a:srgbClr val="000000"/>
                </a:solidFill>
              </a:rPr>
              <a:t>
</a:t>
            </a:r>
            <a:endParaRPr lang="en-US" sz="1400" dirty="0"/>
          </a:p>
          <a:p>
            <a:pPr indent="0" marL="0">
              <a:buNone/>
            </a:pPr>
            <a:r>
              <a:rPr lang="en-US" sz="1100" dirty="0">
                <a:solidFill>
                  <a:srgbClr val="6B7280"/>
                </a:solidFill>
                <a:latin typeface="Calibri" pitchFamily="34" charset="0"/>
                <a:ea typeface="Calibri" pitchFamily="34" charset="-122"/>
                <a:cs typeface="Calibri" pitchFamily="34" charset="-120"/>
              </a:rPr>
              <a:t>Immunotec nacio de la investigacion cientifica del Dr. Bounous en la Universidad McGill (Montreal). Su descubrimiento de como la proteina de suero no desnaturalizada ayuda al cuerpo a producir glutatión revoluciono el campo de la nutricion celular.</a:t>
            </a:r>
            <a:endParaRPr lang="en-US" sz="1400" dirty="0"/>
          </a:p>
        </p:txBody>
      </p:sp>
      <p:sp>
        <p:nvSpPr>
          <p:cNvPr id="19" name="Text 17"/>
          <p:cNvSpPr/>
          <p:nvPr/>
        </p:nvSpPr>
        <p:spPr>
          <a:xfrm>
            <a:off x="0" y="4754880"/>
            <a:ext cx="9144000" cy="365760"/>
          </a:xfrm>
          <a:prstGeom prst="rect">
            <a:avLst/>
          </a:prstGeom>
          <a:noFill/>
          <a:ln/>
        </p:spPr>
        <p:txBody>
          <a:bodyPr wrap="square" rtlCol="0" anchor="ctr"/>
          <a:lstStyle/>
          <a:p>
            <a:pPr algn="ctr" indent="0" marL="0">
              <a:buNone/>
            </a:pPr>
            <a:r>
              <a:rPr lang="en-US" sz="800" dirty="0">
                <a:solidFill>
                  <a:srgbClr val="6B7280"/>
                </a:solidFill>
                <a:latin typeface="Calibri" pitchFamily="34" charset="0"/>
                <a:ea typeface="Calibri" pitchFamily="34" charset="-122"/>
                <a:cs typeface="Calibri" pitchFamily="34" charset="-120"/>
              </a:rPr>
              <a:t>celularia.es | Susana Ferreira, Consultora Independiente de Immunotec</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2C55E"/>
          </a:solidFill>
          <a:ln/>
        </p:spPr>
      </p:sp>
      <p:sp>
        <p:nvSpPr>
          <p:cNvPr id="3" name="Text 1"/>
          <p:cNvSpPr/>
          <p:nvPr/>
        </p:nvSpPr>
        <p:spPr>
          <a:xfrm>
            <a:off x="457200" y="274320"/>
            <a:ext cx="8229600" cy="548640"/>
          </a:xfrm>
          <a:prstGeom prst="rect">
            <a:avLst/>
          </a:prstGeom>
          <a:noFill/>
          <a:ln/>
        </p:spPr>
        <p:txBody>
          <a:bodyPr wrap="square" rtlCol="0" anchor="ctr"/>
          <a:lstStyle/>
          <a:p>
            <a:pPr indent="0" marL="0">
              <a:buNone/>
            </a:pPr>
            <a:r>
              <a:rPr lang="en-US" sz="2800" b="1" dirty="0">
                <a:solidFill>
                  <a:srgbClr val="FFFFFF"/>
                </a:solidFill>
                <a:latin typeface="Georgia" pitchFamily="34" charset="0"/>
                <a:ea typeface="Georgia" pitchFamily="34" charset="-122"/>
                <a:cs typeface="Georgia" pitchFamily="34" charset="-120"/>
              </a:rPr>
              <a:t>Linea de productos</a:t>
            </a:r>
            <a:endParaRPr lang="en-US" sz="2800" dirty="0"/>
          </a:p>
        </p:txBody>
      </p:sp>
      <p:sp>
        <p:nvSpPr>
          <p:cNvPr id="4" name="Shape 2"/>
          <p:cNvSpPr/>
          <p:nvPr/>
        </p:nvSpPr>
        <p:spPr>
          <a:xfrm>
            <a:off x="457200" y="841248"/>
            <a:ext cx="1371600" cy="36576"/>
          </a:xfrm>
          <a:prstGeom prst="rect">
            <a:avLst/>
          </a:prstGeom>
          <a:solidFill>
            <a:srgbClr val="22C55E"/>
          </a:solidFill>
          <a:ln/>
        </p:spPr>
      </p:sp>
      <p:sp>
        <p:nvSpPr>
          <p:cNvPr id="5" name="Shape 3"/>
          <p:cNvSpPr/>
          <p:nvPr/>
        </p:nvSpPr>
        <p:spPr>
          <a:xfrm>
            <a:off x="457200" y="1188720"/>
            <a:ext cx="2651760" cy="1417320"/>
          </a:xfrm>
          <a:prstGeom prst="rect">
            <a:avLst/>
          </a:prstGeom>
          <a:solidFill>
            <a:srgbClr val="1E293B"/>
          </a:solidFill>
          <a:ln/>
          <a:effectLst>
            <a:outerShdw sx="100000" sy="100000" kx="0" ky="0" algn="bl" rotWithShape="0" blurRad="50800" dist="25400" dir="8100000">
              <a:srgbClr val="000000">
                <a:alpha val="10000"/>
              </a:srgbClr>
            </a:outerShdw>
          </a:effectLst>
        </p:spPr>
      </p:sp>
      <p:sp>
        <p:nvSpPr>
          <p:cNvPr id="6" name="Shape 4"/>
          <p:cNvSpPr/>
          <p:nvPr/>
        </p:nvSpPr>
        <p:spPr>
          <a:xfrm>
            <a:off x="457200" y="1188720"/>
            <a:ext cx="2651760" cy="54864"/>
          </a:xfrm>
          <a:prstGeom prst="rect">
            <a:avLst/>
          </a:prstGeom>
          <a:solidFill>
            <a:srgbClr val="15803D"/>
          </a:solidFill>
          <a:ln/>
        </p:spPr>
      </p:sp>
      <p:sp>
        <p:nvSpPr>
          <p:cNvPr id="7" name="Text 5"/>
          <p:cNvSpPr/>
          <p:nvPr/>
        </p:nvSpPr>
        <p:spPr>
          <a:xfrm>
            <a:off x="640080" y="1371600"/>
            <a:ext cx="2286000" cy="365760"/>
          </a:xfrm>
          <a:prstGeom prst="rect">
            <a:avLst/>
          </a:prstGeom>
          <a:noFill/>
          <a:ln/>
        </p:spPr>
        <p:txBody>
          <a:bodyPr wrap="square" lIns="0" tIns="0" rIns="0" bIns="0" rtlCol="0" anchor="ctr"/>
          <a:lstStyle/>
          <a:p>
            <a:pPr indent="0" marL="0">
              <a:buNone/>
            </a:pPr>
            <a:r>
              <a:rPr lang="en-US" sz="1400" b="1" dirty="0">
                <a:solidFill>
                  <a:srgbClr val="FFFFFF"/>
                </a:solidFill>
                <a:latin typeface="Georgia" pitchFamily="34" charset="0"/>
                <a:ea typeface="Georgia" pitchFamily="34" charset="-122"/>
                <a:cs typeface="Georgia" pitchFamily="34" charset="-120"/>
              </a:rPr>
              <a:t>Immunocal</a:t>
            </a:r>
            <a:endParaRPr lang="en-US" sz="1400" dirty="0"/>
          </a:p>
        </p:txBody>
      </p:sp>
      <p:sp>
        <p:nvSpPr>
          <p:cNvPr id="8" name="Text 6"/>
          <p:cNvSpPr/>
          <p:nvPr/>
        </p:nvSpPr>
        <p:spPr>
          <a:xfrm>
            <a:off x="640080" y="1828800"/>
            <a:ext cx="2286000" cy="64008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Proteina de suero aislada. Producto estrella, precursor de glutatión.</a:t>
            </a:r>
            <a:endParaRPr lang="en-US" sz="1000" dirty="0"/>
          </a:p>
        </p:txBody>
      </p:sp>
      <p:sp>
        <p:nvSpPr>
          <p:cNvPr id="9" name="Shape 7"/>
          <p:cNvSpPr/>
          <p:nvPr/>
        </p:nvSpPr>
        <p:spPr>
          <a:xfrm>
            <a:off x="3337560" y="1188720"/>
            <a:ext cx="2651760" cy="1417320"/>
          </a:xfrm>
          <a:prstGeom prst="rect">
            <a:avLst/>
          </a:prstGeom>
          <a:solidFill>
            <a:srgbClr val="1E293B"/>
          </a:solidFill>
          <a:ln/>
          <a:effectLst>
            <a:outerShdw sx="100000" sy="100000" kx="0" ky="0" algn="bl" rotWithShape="0" blurRad="50800" dist="25400" dir="8100000">
              <a:srgbClr val="000000">
                <a:alpha val="10000"/>
              </a:srgbClr>
            </a:outerShdw>
          </a:effectLst>
        </p:spPr>
      </p:sp>
      <p:sp>
        <p:nvSpPr>
          <p:cNvPr id="10" name="Shape 8"/>
          <p:cNvSpPr/>
          <p:nvPr/>
        </p:nvSpPr>
        <p:spPr>
          <a:xfrm>
            <a:off x="3337560" y="1188720"/>
            <a:ext cx="2651760" cy="54864"/>
          </a:xfrm>
          <a:prstGeom prst="rect">
            <a:avLst/>
          </a:prstGeom>
          <a:solidFill>
            <a:srgbClr val="0E7490"/>
          </a:solidFill>
          <a:ln/>
        </p:spPr>
      </p:sp>
      <p:sp>
        <p:nvSpPr>
          <p:cNvPr id="11" name="Text 9"/>
          <p:cNvSpPr/>
          <p:nvPr/>
        </p:nvSpPr>
        <p:spPr>
          <a:xfrm>
            <a:off x="3520440" y="1371600"/>
            <a:ext cx="2286000" cy="365760"/>
          </a:xfrm>
          <a:prstGeom prst="rect">
            <a:avLst/>
          </a:prstGeom>
          <a:noFill/>
          <a:ln/>
        </p:spPr>
        <p:txBody>
          <a:bodyPr wrap="square" lIns="0" tIns="0" rIns="0" bIns="0" rtlCol="0" anchor="ctr"/>
          <a:lstStyle/>
          <a:p>
            <a:pPr indent="0" marL="0">
              <a:buNone/>
            </a:pPr>
            <a:r>
              <a:rPr lang="en-US" sz="1400" b="1" dirty="0">
                <a:solidFill>
                  <a:srgbClr val="FFFFFF"/>
                </a:solidFill>
                <a:latin typeface="Georgia" pitchFamily="34" charset="0"/>
                <a:ea typeface="Georgia" pitchFamily="34" charset="-122"/>
                <a:cs typeface="Georgia" pitchFamily="34" charset="-120"/>
              </a:rPr>
              <a:t>Immunocal Platinum</a:t>
            </a:r>
            <a:endParaRPr lang="en-US" sz="1400" dirty="0"/>
          </a:p>
        </p:txBody>
      </p:sp>
      <p:sp>
        <p:nvSpPr>
          <p:cNvPr id="12" name="Text 10"/>
          <p:cNvSpPr/>
          <p:nvPr/>
        </p:nvSpPr>
        <p:spPr>
          <a:xfrm>
            <a:off x="3520440" y="1828800"/>
            <a:ext cx="2286000" cy="64008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Immunocal + CMP (citokinas). Formula avanzada.</a:t>
            </a:r>
            <a:endParaRPr lang="en-US" sz="1000" dirty="0"/>
          </a:p>
        </p:txBody>
      </p:sp>
      <p:sp>
        <p:nvSpPr>
          <p:cNvPr id="13" name="Shape 11"/>
          <p:cNvSpPr/>
          <p:nvPr/>
        </p:nvSpPr>
        <p:spPr>
          <a:xfrm>
            <a:off x="6217920" y="1188720"/>
            <a:ext cx="2651760" cy="1417320"/>
          </a:xfrm>
          <a:prstGeom prst="rect">
            <a:avLst/>
          </a:prstGeom>
          <a:solidFill>
            <a:srgbClr val="1E293B"/>
          </a:solidFill>
          <a:ln/>
          <a:effectLst>
            <a:outerShdw sx="100000" sy="100000" kx="0" ky="0" algn="bl" rotWithShape="0" blurRad="50800" dist="25400" dir="8100000">
              <a:srgbClr val="000000">
                <a:alpha val="10000"/>
              </a:srgbClr>
            </a:outerShdw>
          </a:effectLst>
        </p:spPr>
      </p:sp>
      <p:sp>
        <p:nvSpPr>
          <p:cNvPr id="14" name="Shape 12"/>
          <p:cNvSpPr/>
          <p:nvPr/>
        </p:nvSpPr>
        <p:spPr>
          <a:xfrm>
            <a:off x="6217920" y="1188720"/>
            <a:ext cx="2651760" cy="54864"/>
          </a:xfrm>
          <a:prstGeom prst="rect">
            <a:avLst/>
          </a:prstGeom>
          <a:solidFill>
            <a:srgbClr val="7C3AED"/>
          </a:solidFill>
          <a:ln/>
        </p:spPr>
      </p:sp>
      <p:sp>
        <p:nvSpPr>
          <p:cNvPr id="15" name="Text 13"/>
          <p:cNvSpPr/>
          <p:nvPr/>
        </p:nvSpPr>
        <p:spPr>
          <a:xfrm>
            <a:off x="6400800" y="1371600"/>
            <a:ext cx="2286000" cy="365760"/>
          </a:xfrm>
          <a:prstGeom prst="rect">
            <a:avLst/>
          </a:prstGeom>
          <a:noFill/>
          <a:ln/>
        </p:spPr>
        <p:txBody>
          <a:bodyPr wrap="square" lIns="0" tIns="0" rIns="0" bIns="0" rtlCol="0" anchor="ctr"/>
          <a:lstStyle/>
          <a:p>
            <a:pPr indent="0" marL="0">
              <a:buNone/>
            </a:pPr>
            <a:r>
              <a:rPr lang="en-US" sz="1400" b="1" dirty="0">
                <a:solidFill>
                  <a:srgbClr val="FFFFFF"/>
                </a:solidFill>
                <a:latin typeface="Georgia" pitchFamily="34" charset="0"/>
                <a:ea typeface="Georgia" pitchFamily="34" charset="-122"/>
                <a:cs typeface="Georgia" pitchFamily="34" charset="-120"/>
              </a:rPr>
              <a:t>Immunocal Sport</a:t>
            </a:r>
            <a:endParaRPr lang="en-US" sz="1400" dirty="0"/>
          </a:p>
        </p:txBody>
      </p:sp>
      <p:sp>
        <p:nvSpPr>
          <p:cNvPr id="16" name="Text 14"/>
          <p:cNvSpPr/>
          <p:nvPr/>
        </p:nvSpPr>
        <p:spPr>
          <a:xfrm>
            <a:off x="6400800" y="1828800"/>
            <a:ext cx="2286000" cy="64008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Version para deportistas y rendimiento fisico.</a:t>
            </a:r>
            <a:endParaRPr lang="en-US" sz="1000" dirty="0"/>
          </a:p>
        </p:txBody>
      </p:sp>
      <p:sp>
        <p:nvSpPr>
          <p:cNvPr id="17" name="Shape 15"/>
          <p:cNvSpPr/>
          <p:nvPr/>
        </p:nvSpPr>
        <p:spPr>
          <a:xfrm>
            <a:off x="457200" y="2880360"/>
            <a:ext cx="2651760" cy="1417320"/>
          </a:xfrm>
          <a:prstGeom prst="rect">
            <a:avLst/>
          </a:prstGeom>
          <a:solidFill>
            <a:srgbClr val="1E293B"/>
          </a:solidFill>
          <a:ln/>
          <a:effectLst>
            <a:outerShdw sx="100000" sy="100000" kx="0" ky="0" algn="bl" rotWithShape="0" blurRad="50800" dist="25400" dir="8100000">
              <a:srgbClr val="000000">
                <a:alpha val="10000"/>
              </a:srgbClr>
            </a:outerShdw>
          </a:effectLst>
        </p:spPr>
      </p:sp>
      <p:sp>
        <p:nvSpPr>
          <p:cNvPr id="18" name="Shape 16"/>
          <p:cNvSpPr/>
          <p:nvPr/>
        </p:nvSpPr>
        <p:spPr>
          <a:xfrm>
            <a:off x="457200" y="2880360"/>
            <a:ext cx="2651760" cy="54864"/>
          </a:xfrm>
          <a:prstGeom prst="rect">
            <a:avLst/>
          </a:prstGeom>
          <a:solidFill>
            <a:srgbClr val="F59E0B"/>
          </a:solidFill>
          <a:ln/>
        </p:spPr>
      </p:sp>
      <p:sp>
        <p:nvSpPr>
          <p:cNvPr id="19" name="Text 17"/>
          <p:cNvSpPr/>
          <p:nvPr/>
        </p:nvSpPr>
        <p:spPr>
          <a:xfrm>
            <a:off x="640080" y="3063240"/>
            <a:ext cx="2286000" cy="365760"/>
          </a:xfrm>
          <a:prstGeom prst="rect">
            <a:avLst/>
          </a:prstGeom>
          <a:noFill/>
          <a:ln/>
        </p:spPr>
        <p:txBody>
          <a:bodyPr wrap="square" lIns="0" tIns="0" rIns="0" bIns="0" rtlCol="0" anchor="ctr"/>
          <a:lstStyle/>
          <a:p>
            <a:pPr indent="0" marL="0">
              <a:buNone/>
            </a:pPr>
            <a:r>
              <a:rPr lang="en-US" sz="1400" b="1" dirty="0">
                <a:solidFill>
                  <a:srgbClr val="FFFFFF"/>
                </a:solidFill>
                <a:latin typeface="Georgia" pitchFamily="34" charset="0"/>
                <a:ea typeface="Georgia" pitchFamily="34" charset="-122"/>
                <a:cs typeface="Georgia" pitchFamily="34" charset="-120"/>
              </a:rPr>
              <a:t>Optimizer Energy</a:t>
            </a:r>
            <a:endParaRPr lang="en-US" sz="1400" dirty="0"/>
          </a:p>
        </p:txBody>
      </p:sp>
      <p:sp>
        <p:nvSpPr>
          <p:cNvPr id="20" name="Text 18"/>
          <p:cNvSpPr/>
          <p:nvPr/>
        </p:nvSpPr>
        <p:spPr>
          <a:xfrm>
            <a:off x="640080" y="3520440"/>
            <a:ext cx="2286000" cy="64008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Suplemento energetico para vitalidad diaria.</a:t>
            </a:r>
            <a:endParaRPr lang="en-US" sz="1000" dirty="0"/>
          </a:p>
        </p:txBody>
      </p:sp>
      <p:sp>
        <p:nvSpPr>
          <p:cNvPr id="21" name="Shape 19"/>
          <p:cNvSpPr/>
          <p:nvPr/>
        </p:nvSpPr>
        <p:spPr>
          <a:xfrm>
            <a:off x="3337560" y="2880360"/>
            <a:ext cx="2651760" cy="1417320"/>
          </a:xfrm>
          <a:prstGeom prst="rect">
            <a:avLst/>
          </a:prstGeom>
          <a:solidFill>
            <a:srgbClr val="1E293B"/>
          </a:solidFill>
          <a:ln/>
          <a:effectLst>
            <a:outerShdw sx="100000" sy="100000" kx="0" ky="0" algn="bl" rotWithShape="0" blurRad="50800" dist="25400" dir="8100000">
              <a:srgbClr val="000000">
                <a:alpha val="10000"/>
              </a:srgbClr>
            </a:outerShdw>
          </a:effectLst>
        </p:spPr>
      </p:sp>
      <p:sp>
        <p:nvSpPr>
          <p:cNvPr id="22" name="Shape 20"/>
          <p:cNvSpPr/>
          <p:nvPr/>
        </p:nvSpPr>
        <p:spPr>
          <a:xfrm>
            <a:off x="3337560" y="2880360"/>
            <a:ext cx="2651760" cy="54864"/>
          </a:xfrm>
          <a:prstGeom prst="rect">
            <a:avLst/>
          </a:prstGeom>
          <a:solidFill>
            <a:srgbClr val="DC2626"/>
          </a:solidFill>
          <a:ln/>
        </p:spPr>
      </p:sp>
      <p:sp>
        <p:nvSpPr>
          <p:cNvPr id="23" name="Text 21"/>
          <p:cNvSpPr/>
          <p:nvPr/>
        </p:nvSpPr>
        <p:spPr>
          <a:xfrm>
            <a:off x="3520440" y="3063240"/>
            <a:ext cx="2286000" cy="365760"/>
          </a:xfrm>
          <a:prstGeom prst="rect">
            <a:avLst/>
          </a:prstGeom>
          <a:noFill/>
          <a:ln/>
        </p:spPr>
        <p:txBody>
          <a:bodyPr wrap="square" lIns="0" tIns="0" rIns="0" bIns="0" rtlCol="0" anchor="ctr"/>
          <a:lstStyle/>
          <a:p>
            <a:pPr indent="0" marL="0">
              <a:buNone/>
            </a:pPr>
            <a:r>
              <a:rPr lang="en-US" sz="1400" b="1" dirty="0">
                <a:solidFill>
                  <a:srgbClr val="FFFFFF"/>
                </a:solidFill>
                <a:latin typeface="Georgia" pitchFamily="34" charset="0"/>
                <a:ea typeface="Georgia" pitchFamily="34" charset="-122"/>
                <a:cs typeface="Georgia" pitchFamily="34" charset="-120"/>
              </a:rPr>
              <a:t>Multi+ Resveratrol</a:t>
            </a:r>
            <a:endParaRPr lang="en-US" sz="1400" dirty="0"/>
          </a:p>
        </p:txBody>
      </p:sp>
      <p:sp>
        <p:nvSpPr>
          <p:cNvPr id="24" name="Text 22"/>
          <p:cNvSpPr/>
          <p:nvPr/>
        </p:nvSpPr>
        <p:spPr>
          <a:xfrm>
            <a:off x="3520440" y="3520440"/>
            <a:ext cx="2286000" cy="64008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Multivitaminico con resveratrol. Nuevo 2025.</a:t>
            </a:r>
            <a:endParaRPr lang="en-US" sz="1000" dirty="0"/>
          </a:p>
        </p:txBody>
      </p:sp>
      <p:sp>
        <p:nvSpPr>
          <p:cNvPr id="25" name="Shape 23"/>
          <p:cNvSpPr/>
          <p:nvPr/>
        </p:nvSpPr>
        <p:spPr>
          <a:xfrm>
            <a:off x="6217920" y="2880360"/>
            <a:ext cx="2651760" cy="1417320"/>
          </a:xfrm>
          <a:prstGeom prst="rect">
            <a:avLst/>
          </a:prstGeom>
          <a:solidFill>
            <a:srgbClr val="1E293B"/>
          </a:solidFill>
          <a:ln/>
          <a:effectLst>
            <a:outerShdw sx="100000" sy="100000" kx="0" ky="0" algn="bl" rotWithShape="0" blurRad="50800" dist="25400" dir="8100000">
              <a:srgbClr val="000000">
                <a:alpha val="10000"/>
              </a:srgbClr>
            </a:outerShdw>
          </a:effectLst>
        </p:spPr>
      </p:sp>
      <p:sp>
        <p:nvSpPr>
          <p:cNvPr id="26" name="Shape 24"/>
          <p:cNvSpPr/>
          <p:nvPr/>
        </p:nvSpPr>
        <p:spPr>
          <a:xfrm>
            <a:off x="6217920" y="2880360"/>
            <a:ext cx="2651760" cy="54864"/>
          </a:xfrm>
          <a:prstGeom prst="rect">
            <a:avLst/>
          </a:prstGeom>
          <a:solidFill>
            <a:srgbClr val="059669"/>
          </a:solidFill>
          <a:ln/>
        </p:spPr>
      </p:sp>
      <p:sp>
        <p:nvSpPr>
          <p:cNvPr id="27" name="Text 25"/>
          <p:cNvSpPr/>
          <p:nvPr/>
        </p:nvSpPr>
        <p:spPr>
          <a:xfrm>
            <a:off x="6400800" y="3063240"/>
            <a:ext cx="2286000" cy="365760"/>
          </a:xfrm>
          <a:prstGeom prst="rect">
            <a:avLst/>
          </a:prstGeom>
          <a:noFill/>
          <a:ln/>
        </p:spPr>
        <p:txBody>
          <a:bodyPr wrap="square" lIns="0" tIns="0" rIns="0" bIns="0" rtlCol="0" anchor="ctr"/>
          <a:lstStyle/>
          <a:p>
            <a:pPr indent="0" marL="0">
              <a:buNone/>
            </a:pPr>
            <a:r>
              <a:rPr lang="en-US" sz="1400" b="1" dirty="0">
                <a:solidFill>
                  <a:srgbClr val="FFFFFF"/>
                </a:solidFill>
                <a:latin typeface="Georgia" pitchFamily="34" charset="0"/>
                <a:ea typeface="Georgia" pitchFamily="34" charset="-122"/>
                <a:cs typeface="Georgia" pitchFamily="34" charset="-120"/>
              </a:rPr>
              <a:t>Optimizer R&amp;V</a:t>
            </a:r>
            <a:endParaRPr lang="en-US" sz="1400" dirty="0"/>
          </a:p>
        </p:txBody>
      </p:sp>
      <p:sp>
        <p:nvSpPr>
          <p:cNvPr id="28" name="Text 26"/>
          <p:cNvSpPr/>
          <p:nvPr/>
        </p:nvSpPr>
        <p:spPr>
          <a:xfrm>
            <a:off x="6400800" y="3520440"/>
            <a:ext cx="2286000" cy="64008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Suplemento nutricional Rojos y Verdes.</a:t>
            </a:r>
            <a:endParaRPr lang="en-US" sz="1000" dirty="0"/>
          </a:p>
        </p:txBody>
      </p:sp>
      <p:sp>
        <p:nvSpPr>
          <p:cNvPr id="29" name="Text 27"/>
          <p:cNvSpPr/>
          <p:nvPr/>
        </p:nvSpPr>
        <p:spPr>
          <a:xfrm>
            <a:off x="0" y="4754880"/>
            <a:ext cx="9144000" cy="365760"/>
          </a:xfrm>
          <a:prstGeom prst="rect">
            <a:avLst/>
          </a:prstGeom>
          <a:noFill/>
          <a:ln/>
        </p:spPr>
        <p:txBody>
          <a:bodyPr wrap="square" rtlCol="0" anchor="ctr"/>
          <a:lstStyle/>
          <a:p>
            <a:pPr algn="ctr" indent="0" marL="0">
              <a:buNone/>
            </a:pPr>
            <a:r>
              <a:rPr lang="en-US" sz="800" dirty="0">
                <a:solidFill>
                  <a:srgbClr val="4B5563"/>
                </a:solidFill>
                <a:latin typeface="Calibri" pitchFamily="34" charset="0"/>
                <a:ea typeface="Calibri" pitchFamily="34" charset="-122"/>
                <a:cs typeface="Calibri" pitchFamily="34" charset="-120"/>
              </a:rPr>
              <a:t>celularia.es | Susana Ferreira, Consultora Independiente de Immunotec</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2C55E"/>
          </a:solidFill>
          <a:ln/>
        </p:spPr>
      </p:sp>
      <p:sp>
        <p:nvSpPr>
          <p:cNvPr id="3" name="Text 1"/>
          <p:cNvSpPr/>
          <p:nvPr/>
        </p:nvSpPr>
        <p:spPr>
          <a:xfrm>
            <a:off x="457200" y="274320"/>
            <a:ext cx="8229600" cy="548640"/>
          </a:xfrm>
          <a:prstGeom prst="rect">
            <a:avLst/>
          </a:prstGeom>
          <a:noFill/>
          <a:ln/>
        </p:spPr>
        <p:txBody>
          <a:bodyPr wrap="square" rtlCol="0" anchor="ctr"/>
          <a:lstStyle/>
          <a:p>
            <a:pPr indent="0" marL="0">
              <a:buNone/>
            </a:pPr>
            <a:r>
              <a:rPr lang="en-US" sz="2800" b="1" dirty="0">
                <a:solidFill>
                  <a:srgbClr val="1A1A2E"/>
                </a:solidFill>
                <a:latin typeface="Georgia" pitchFamily="34" charset="0"/>
                <a:ea typeface="Georgia" pitchFamily="34" charset="-122"/>
                <a:cs typeface="Georgia" pitchFamily="34" charset="-120"/>
              </a:rPr>
              <a:t>La oportunidad de negocio</a:t>
            </a:r>
            <a:endParaRPr lang="en-US" sz="2800" dirty="0"/>
          </a:p>
        </p:txBody>
      </p:sp>
      <p:sp>
        <p:nvSpPr>
          <p:cNvPr id="4" name="Shape 2"/>
          <p:cNvSpPr/>
          <p:nvPr/>
        </p:nvSpPr>
        <p:spPr>
          <a:xfrm>
            <a:off x="457200" y="841248"/>
            <a:ext cx="1371600" cy="36576"/>
          </a:xfrm>
          <a:prstGeom prst="rect">
            <a:avLst/>
          </a:prstGeom>
          <a:solidFill>
            <a:srgbClr val="22C55E"/>
          </a:solidFill>
          <a:ln/>
        </p:spPr>
      </p:sp>
      <p:sp>
        <p:nvSpPr>
          <p:cNvPr id="5" name="Shape 3"/>
          <p:cNvSpPr/>
          <p:nvPr/>
        </p:nvSpPr>
        <p:spPr>
          <a:xfrm>
            <a:off x="457200" y="1097280"/>
            <a:ext cx="3931920" cy="914400"/>
          </a:xfrm>
          <a:prstGeom prst="rect">
            <a:avLst/>
          </a:prstGeom>
          <a:solidFill>
            <a:srgbClr val="F0FDF4"/>
          </a:solidFill>
          <a:ln/>
          <a:effectLst>
            <a:outerShdw sx="100000" sy="100000" kx="0" ky="0" algn="bl" rotWithShape="0" blurRad="50800" dist="25400" dir="8100000">
              <a:srgbClr val="000000">
                <a:alpha val="10000"/>
              </a:srgbClr>
            </a:outerShdw>
          </a:effectLst>
        </p:spPr>
      </p:sp>
      <p:sp>
        <p:nvSpPr>
          <p:cNvPr id="6" name="Shape 4"/>
          <p:cNvSpPr/>
          <p:nvPr/>
        </p:nvSpPr>
        <p:spPr>
          <a:xfrm>
            <a:off x="640080" y="1280160"/>
            <a:ext cx="502920" cy="502920"/>
          </a:xfrm>
          <a:prstGeom prst="ellipse">
            <a:avLst/>
          </a:prstGeom>
          <a:solidFill>
            <a:srgbClr val="22C55E"/>
          </a:solidFill>
          <a:ln/>
        </p:spPr>
      </p:sp>
      <p:sp>
        <p:nvSpPr>
          <p:cNvPr id="7" name="Text 5"/>
          <p:cNvSpPr/>
          <p:nvPr/>
        </p:nvSpPr>
        <p:spPr>
          <a:xfrm>
            <a:off x="640080" y="1280160"/>
            <a:ext cx="502920" cy="502920"/>
          </a:xfrm>
          <a:prstGeom prst="rect">
            <a:avLst/>
          </a:prstGeom>
          <a:noFill/>
          <a:ln/>
        </p:spPr>
        <p:txBody>
          <a:bodyPr wrap="square" rtlCol="0" anchor="ctr"/>
          <a:lstStyle/>
          <a:p>
            <a:pPr algn="ctr" indent="0" marL="0">
              <a:buNone/>
            </a:pPr>
            <a:r>
              <a:rPr lang="en-US" sz="1800" b="1" dirty="0">
                <a:solidFill>
                  <a:srgbClr val="FFFFFF"/>
                </a:solidFill>
              </a:rPr>
              <a:t>✓</a:t>
            </a:r>
            <a:endParaRPr lang="en-US" sz="1800" dirty="0"/>
          </a:p>
        </p:txBody>
      </p:sp>
      <p:sp>
        <p:nvSpPr>
          <p:cNvPr id="8" name="Text 6"/>
          <p:cNvSpPr/>
          <p:nvPr/>
        </p:nvSpPr>
        <p:spPr>
          <a:xfrm>
            <a:off x="1325880" y="1188720"/>
            <a:ext cx="2834640" cy="320040"/>
          </a:xfrm>
          <a:prstGeom prst="rect">
            <a:avLst/>
          </a:prstGeom>
          <a:noFill/>
          <a:ln/>
        </p:spPr>
        <p:txBody>
          <a:bodyPr wrap="square" lIns="0" tIns="0" rIns="0" bIns="0" rtlCol="0" anchor="ctr"/>
          <a:lstStyle/>
          <a:p>
            <a:pPr indent="0" marL="0">
              <a:buNone/>
            </a:pPr>
            <a:r>
              <a:rPr lang="en-US" sz="1300" b="1" dirty="0">
                <a:solidFill>
                  <a:srgbClr val="1A1A2E"/>
                </a:solidFill>
                <a:latin typeface="Georgia" pitchFamily="34" charset="0"/>
                <a:ea typeface="Georgia" pitchFamily="34" charset="-122"/>
                <a:cs typeface="Georgia" pitchFamily="34" charset="-120"/>
              </a:rPr>
              <a:t>25-40% comision</a:t>
            </a:r>
            <a:endParaRPr lang="en-US" sz="1300" dirty="0"/>
          </a:p>
        </p:txBody>
      </p:sp>
      <p:sp>
        <p:nvSpPr>
          <p:cNvPr id="9" name="Text 7"/>
          <p:cNvSpPr/>
          <p:nvPr/>
        </p:nvSpPr>
        <p:spPr>
          <a:xfrm>
            <a:off x="1325880" y="1554480"/>
            <a:ext cx="2834640" cy="36576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Comisiones directas por cada venta realizada a tus clientes.</a:t>
            </a:r>
            <a:endParaRPr lang="en-US" sz="1000" dirty="0"/>
          </a:p>
        </p:txBody>
      </p:sp>
      <p:sp>
        <p:nvSpPr>
          <p:cNvPr id="10" name="Shape 8"/>
          <p:cNvSpPr/>
          <p:nvPr/>
        </p:nvSpPr>
        <p:spPr>
          <a:xfrm>
            <a:off x="4663440" y="1097280"/>
            <a:ext cx="3931920" cy="914400"/>
          </a:xfrm>
          <a:prstGeom prst="rect">
            <a:avLst/>
          </a:prstGeom>
          <a:solidFill>
            <a:srgbClr val="F0FDF4"/>
          </a:solidFill>
          <a:ln/>
          <a:effectLst>
            <a:outerShdw sx="100000" sy="100000" kx="0" ky="0" algn="bl" rotWithShape="0" blurRad="50800" dist="25400" dir="8100000">
              <a:srgbClr val="000000">
                <a:alpha val="10000"/>
              </a:srgbClr>
            </a:outerShdw>
          </a:effectLst>
        </p:spPr>
      </p:sp>
      <p:sp>
        <p:nvSpPr>
          <p:cNvPr id="11" name="Shape 9"/>
          <p:cNvSpPr/>
          <p:nvPr/>
        </p:nvSpPr>
        <p:spPr>
          <a:xfrm>
            <a:off x="4846320" y="1280160"/>
            <a:ext cx="502920" cy="502920"/>
          </a:xfrm>
          <a:prstGeom prst="ellipse">
            <a:avLst/>
          </a:prstGeom>
          <a:solidFill>
            <a:srgbClr val="22C55E"/>
          </a:solidFill>
          <a:ln/>
        </p:spPr>
      </p:sp>
      <p:sp>
        <p:nvSpPr>
          <p:cNvPr id="12" name="Text 10"/>
          <p:cNvSpPr/>
          <p:nvPr/>
        </p:nvSpPr>
        <p:spPr>
          <a:xfrm>
            <a:off x="4846320" y="1280160"/>
            <a:ext cx="502920" cy="502920"/>
          </a:xfrm>
          <a:prstGeom prst="rect">
            <a:avLst/>
          </a:prstGeom>
          <a:noFill/>
          <a:ln/>
        </p:spPr>
        <p:txBody>
          <a:bodyPr wrap="square" rtlCol="0" anchor="ctr"/>
          <a:lstStyle/>
          <a:p>
            <a:pPr algn="ctr" indent="0" marL="0">
              <a:buNone/>
            </a:pPr>
            <a:r>
              <a:rPr lang="en-US" sz="1800" b="1" dirty="0">
                <a:solidFill>
                  <a:srgbClr val="FFFFFF"/>
                </a:solidFill>
              </a:rPr>
              <a:t>✓</a:t>
            </a:r>
            <a:endParaRPr lang="en-US" sz="1800" dirty="0"/>
          </a:p>
        </p:txBody>
      </p:sp>
      <p:sp>
        <p:nvSpPr>
          <p:cNvPr id="13" name="Text 11"/>
          <p:cNvSpPr/>
          <p:nvPr/>
        </p:nvSpPr>
        <p:spPr>
          <a:xfrm>
            <a:off x="5532120" y="1188720"/>
            <a:ext cx="2834640" cy="320040"/>
          </a:xfrm>
          <a:prstGeom prst="rect">
            <a:avLst/>
          </a:prstGeom>
          <a:noFill/>
          <a:ln/>
        </p:spPr>
        <p:txBody>
          <a:bodyPr wrap="square" lIns="0" tIns="0" rIns="0" bIns="0" rtlCol="0" anchor="ctr"/>
          <a:lstStyle/>
          <a:p>
            <a:pPr indent="0" marL="0">
              <a:buNone/>
            </a:pPr>
            <a:r>
              <a:rPr lang="en-US" sz="1300" b="1" dirty="0">
                <a:solidFill>
                  <a:srgbClr val="1A1A2E"/>
                </a:solidFill>
                <a:latin typeface="Georgia" pitchFamily="34" charset="0"/>
                <a:ea typeface="Georgia" pitchFamily="34" charset="-122"/>
                <a:cs typeface="Georgia" pitchFamily="34" charset="-120"/>
              </a:rPr>
              <a:t>Ingresos recurrentes</a:t>
            </a:r>
            <a:endParaRPr lang="en-US" sz="1300" dirty="0"/>
          </a:p>
        </p:txBody>
      </p:sp>
      <p:sp>
        <p:nvSpPr>
          <p:cNvPr id="14" name="Text 12"/>
          <p:cNvSpPr/>
          <p:nvPr/>
        </p:nvSpPr>
        <p:spPr>
          <a:xfrm>
            <a:off x="5532120" y="1554480"/>
            <a:ext cx="2834640" cy="36576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Clientes con autoenvio generan ingresos mes a mes automaticamente.</a:t>
            </a:r>
            <a:endParaRPr lang="en-US" sz="1000" dirty="0"/>
          </a:p>
        </p:txBody>
      </p:sp>
      <p:sp>
        <p:nvSpPr>
          <p:cNvPr id="15" name="Shape 13"/>
          <p:cNvSpPr/>
          <p:nvPr/>
        </p:nvSpPr>
        <p:spPr>
          <a:xfrm>
            <a:off x="457200" y="2194560"/>
            <a:ext cx="3931920" cy="914400"/>
          </a:xfrm>
          <a:prstGeom prst="rect">
            <a:avLst/>
          </a:prstGeom>
          <a:solidFill>
            <a:srgbClr val="F0FDF4"/>
          </a:solidFill>
          <a:ln/>
          <a:effectLst>
            <a:outerShdw sx="100000" sy="100000" kx="0" ky="0" algn="bl" rotWithShape="0" blurRad="50800" dist="25400" dir="8100000">
              <a:srgbClr val="000000">
                <a:alpha val="10000"/>
              </a:srgbClr>
            </a:outerShdw>
          </a:effectLst>
        </p:spPr>
      </p:sp>
      <p:sp>
        <p:nvSpPr>
          <p:cNvPr id="16" name="Shape 14"/>
          <p:cNvSpPr/>
          <p:nvPr/>
        </p:nvSpPr>
        <p:spPr>
          <a:xfrm>
            <a:off x="640080" y="2377440"/>
            <a:ext cx="502920" cy="502920"/>
          </a:xfrm>
          <a:prstGeom prst="ellipse">
            <a:avLst/>
          </a:prstGeom>
          <a:solidFill>
            <a:srgbClr val="22C55E"/>
          </a:solidFill>
          <a:ln/>
        </p:spPr>
      </p:sp>
      <p:sp>
        <p:nvSpPr>
          <p:cNvPr id="17" name="Text 15"/>
          <p:cNvSpPr/>
          <p:nvPr/>
        </p:nvSpPr>
        <p:spPr>
          <a:xfrm>
            <a:off x="640080" y="2377440"/>
            <a:ext cx="502920" cy="502920"/>
          </a:xfrm>
          <a:prstGeom prst="rect">
            <a:avLst/>
          </a:prstGeom>
          <a:noFill/>
          <a:ln/>
        </p:spPr>
        <p:txBody>
          <a:bodyPr wrap="square" rtlCol="0" anchor="ctr"/>
          <a:lstStyle/>
          <a:p>
            <a:pPr algn="ctr" indent="0" marL="0">
              <a:buNone/>
            </a:pPr>
            <a:r>
              <a:rPr lang="en-US" sz="1800" b="1" dirty="0">
                <a:solidFill>
                  <a:srgbClr val="FFFFFF"/>
                </a:solidFill>
              </a:rPr>
              <a:t>✓</a:t>
            </a:r>
            <a:endParaRPr lang="en-US" sz="1800" dirty="0"/>
          </a:p>
        </p:txBody>
      </p:sp>
      <p:sp>
        <p:nvSpPr>
          <p:cNvPr id="18" name="Text 16"/>
          <p:cNvSpPr/>
          <p:nvPr/>
        </p:nvSpPr>
        <p:spPr>
          <a:xfrm>
            <a:off x="1325880" y="2286000"/>
            <a:ext cx="2834640" cy="320040"/>
          </a:xfrm>
          <a:prstGeom prst="rect">
            <a:avLst/>
          </a:prstGeom>
          <a:noFill/>
          <a:ln/>
        </p:spPr>
        <p:txBody>
          <a:bodyPr wrap="square" lIns="0" tIns="0" rIns="0" bIns="0" rtlCol="0" anchor="ctr"/>
          <a:lstStyle/>
          <a:p>
            <a:pPr indent="0" marL="0">
              <a:buNone/>
            </a:pPr>
            <a:r>
              <a:rPr lang="en-US" sz="1300" b="1" dirty="0">
                <a:solidFill>
                  <a:srgbClr val="1A1A2E"/>
                </a:solidFill>
                <a:latin typeface="Georgia" pitchFamily="34" charset="0"/>
                <a:ea typeface="Georgia" pitchFamily="34" charset="-122"/>
                <a:cs typeface="Georgia" pitchFamily="34" charset="-120"/>
              </a:rPr>
              <a:t>Sin inventario</a:t>
            </a:r>
            <a:endParaRPr lang="en-US" sz="1300" dirty="0"/>
          </a:p>
        </p:txBody>
      </p:sp>
      <p:sp>
        <p:nvSpPr>
          <p:cNvPr id="19" name="Text 17"/>
          <p:cNvSpPr/>
          <p:nvPr/>
        </p:nvSpPr>
        <p:spPr>
          <a:xfrm>
            <a:off x="1325880" y="2651760"/>
            <a:ext cx="2834640" cy="36576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Immunotec gestiona envios, logistica y facturacion por ti.</a:t>
            </a:r>
            <a:endParaRPr lang="en-US" sz="1000" dirty="0"/>
          </a:p>
        </p:txBody>
      </p:sp>
      <p:sp>
        <p:nvSpPr>
          <p:cNvPr id="20" name="Shape 18"/>
          <p:cNvSpPr/>
          <p:nvPr/>
        </p:nvSpPr>
        <p:spPr>
          <a:xfrm>
            <a:off x="4663440" y="2194560"/>
            <a:ext cx="3931920" cy="914400"/>
          </a:xfrm>
          <a:prstGeom prst="rect">
            <a:avLst/>
          </a:prstGeom>
          <a:solidFill>
            <a:srgbClr val="F0FDF4"/>
          </a:solidFill>
          <a:ln/>
          <a:effectLst>
            <a:outerShdw sx="100000" sy="100000" kx="0" ky="0" algn="bl" rotWithShape="0" blurRad="50800" dist="25400" dir="8100000">
              <a:srgbClr val="000000">
                <a:alpha val="10000"/>
              </a:srgbClr>
            </a:outerShdw>
          </a:effectLst>
        </p:spPr>
      </p:sp>
      <p:sp>
        <p:nvSpPr>
          <p:cNvPr id="21" name="Shape 19"/>
          <p:cNvSpPr/>
          <p:nvPr/>
        </p:nvSpPr>
        <p:spPr>
          <a:xfrm>
            <a:off x="4846320" y="2377440"/>
            <a:ext cx="502920" cy="502920"/>
          </a:xfrm>
          <a:prstGeom prst="ellipse">
            <a:avLst/>
          </a:prstGeom>
          <a:solidFill>
            <a:srgbClr val="22C55E"/>
          </a:solidFill>
          <a:ln/>
        </p:spPr>
      </p:sp>
      <p:sp>
        <p:nvSpPr>
          <p:cNvPr id="22" name="Text 20"/>
          <p:cNvSpPr/>
          <p:nvPr/>
        </p:nvSpPr>
        <p:spPr>
          <a:xfrm>
            <a:off x="4846320" y="2377440"/>
            <a:ext cx="502920" cy="502920"/>
          </a:xfrm>
          <a:prstGeom prst="rect">
            <a:avLst/>
          </a:prstGeom>
          <a:noFill/>
          <a:ln/>
        </p:spPr>
        <p:txBody>
          <a:bodyPr wrap="square" rtlCol="0" anchor="ctr"/>
          <a:lstStyle/>
          <a:p>
            <a:pPr algn="ctr" indent="0" marL="0">
              <a:buNone/>
            </a:pPr>
            <a:r>
              <a:rPr lang="en-US" sz="1800" b="1" dirty="0">
                <a:solidFill>
                  <a:srgbClr val="FFFFFF"/>
                </a:solidFill>
              </a:rPr>
              <a:t>✓</a:t>
            </a:r>
            <a:endParaRPr lang="en-US" sz="1800" dirty="0"/>
          </a:p>
        </p:txBody>
      </p:sp>
      <p:sp>
        <p:nvSpPr>
          <p:cNvPr id="23" name="Text 21"/>
          <p:cNvSpPr/>
          <p:nvPr/>
        </p:nvSpPr>
        <p:spPr>
          <a:xfrm>
            <a:off x="5532120" y="2286000"/>
            <a:ext cx="2834640" cy="320040"/>
          </a:xfrm>
          <a:prstGeom prst="rect">
            <a:avLst/>
          </a:prstGeom>
          <a:noFill/>
          <a:ln/>
        </p:spPr>
        <p:txBody>
          <a:bodyPr wrap="square" lIns="0" tIns="0" rIns="0" bIns="0" rtlCol="0" anchor="ctr"/>
          <a:lstStyle/>
          <a:p>
            <a:pPr indent="0" marL="0">
              <a:buNone/>
            </a:pPr>
            <a:r>
              <a:rPr lang="en-US" sz="1300" b="1" dirty="0">
                <a:solidFill>
                  <a:srgbClr val="1A1A2E"/>
                </a:solidFill>
                <a:latin typeface="Georgia" pitchFamily="34" charset="0"/>
                <a:ea typeface="Georgia" pitchFamily="34" charset="-122"/>
                <a:cs typeface="Georgia" pitchFamily="34" charset="-120"/>
              </a:rPr>
              <a:t>Formacion completa</a:t>
            </a:r>
            <a:endParaRPr lang="en-US" sz="1300" dirty="0"/>
          </a:p>
        </p:txBody>
      </p:sp>
      <p:sp>
        <p:nvSpPr>
          <p:cNvPr id="24" name="Text 22"/>
          <p:cNvSpPr/>
          <p:nvPr/>
        </p:nvSpPr>
        <p:spPr>
          <a:xfrm>
            <a:off x="5532120" y="2651760"/>
            <a:ext cx="2834640" cy="36576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Acceso a celularia.es/formacion con modulos, herramientas y recursos.</a:t>
            </a:r>
            <a:endParaRPr lang="en-US" sz="1000" dirty="0"/>
          </a:p>
        </p:txBody>
      </p:sp>
      <p:sp>
        <p:nvSpPr>
          <p:cNvPr id="25" name="Shape 23"/>
          <p:cNvSpPr/>
          <p:nvPr/>
        </p:nvSpPr>
        <p:spPr>
          <a:xfrm>
            <a:off x="457200" y="3291840"/>
            <a:ext cx="3931920" cy="914400"/>
          </a:xfrm>
          <a:prstGeom prst="rect">
            <a:avLst/>
          </a:prstGeom>
          <a:solidFill>
            <a:srgbClr val="F0FDF4"/>
          </a:solidFill>
          <a:ln/>
          <a:effectLst>
            <a:outerShdw sx="100000" sy="100000" kx="0" ky="0" algn="bl" rotWithShape="0" blurRad="50800" dist="25400" dir="8100000">
              <a:srgbClr val="000000">
                <a:alpha val="10000"/>
              </a:srgbClr>
            </a:outerShdw>
          </a:effectLst>
        </p:spPr>
      </p:sp>
      <p:sp>
        <p:nvSpPr>
          <p:cNvPr id="26" name="Shape 24"/>
          <p:cNvSpPr/>
          <p:nvPr/>
        </p:nvSpPr>
        <p:spPr>
          <a:xfrm>
            <a:off x="640080" y="3474720"/>
            <a:ext cx="502920" cy="502920"/>
          </a:xfrm>
          <a:prstGeom prst="ellipse">
            <a:avLst/>
          </a:prstGeom>
          <a:solidFill>
            <a:srgbClr val="22C55E"/>
          </a:solidFill>
          <a:ln/>
        </p:spPr>
      </p:sp>
      <p:sp>
        <p:nvSpPr>
          <p:cNvPr id="27" name="Text 25"/>
          <p:cNvSpPr/>
          <p:nvPr/>
        </p:nvSpPr>
        <p:spPr>
          <a:xfrm>
            <a:off x="640080" y="3474720"/>
            <a:ext cx="502920" cy="502920"/>
          </a:xfrm>
          <a:prstGeom prst="rect">
            <a:avLst/>
          </a:prstGeom>
          <a:noFill/>
          <a:ln/>
        </p:spPr>
        <p:txBody>
          <a:bodyPr wrap="square" rtlCol="0" anchor="ctr"/>
          <a:lstStyle/>
          <a:p>
            <a:pPr algn="ctr" indent="0" marL="0">
              <a:buNone/>
            </a:pPr>
            <a:r>
              <a:rPr lang="en-US" sz="1800" b="1" dirty="0">
                <a:solidFill>
                  <a:srgbClr val="FFFFFF"/>
                </a:solidFill>
              </a:rPr>
              <a:t>✓</a:t>
            </a:r>
            <a:endParaRPr lang="en-US" sz="1800" dirty="0"/>
          </a:p>
        </p:txBody>
      </p:sp>
      <p:sp>
        <p:nvSpPr>
          <p:cNvPr id="28" name="Text 26"/>
          <p:cNvSpPr/>
          <p:nvPr/>
        </p:nvSpPr>
        <p:spPr>
          <a:xfrm>
            <a:off x="1325880" y="3383280"/>
            <a:ext cx="2834640" cy="320040"/>
          </a:xfrm>
          <a:prstGeom prst="rect">
            <a:avLst/>
          </a:prstGeom>
          <a:noFill/>
          <a:ln/>
        </p:spPr>
        <p:txBody>
          <a:bodyPr wrap="square" lIns="0" tIns="0" rIns="0" bIns="0" rtlCol="0" anchor="ctr"/>
          <a:lstStyle/>
          <a:p>
            <a:pPr indent="0" marL="0">
              <a:buNone/>
            </a:pPr>
            <a:r>
              <a:rPr lang="en-US" sz="1300" b="1" dirty="0">
                <a:solidFill>
                  <a:srgbClr val="1A1A2E"/>
                </a:solidFill>
                <a:latin typeface="Georgia" pitchFamily="34" charset="0"/>
                <a:ea typeface="Georgia" pitchFamily="34" charset="-122"/>
                <a:cs typeface="Georgia" pitchFamily="34" charset="-120"/>
              </a:rPr>
              <a:t>Flexibilidad total</a:t>
            </a:r>
            <a:endParaRPr lang="en-US" sz="1300" dirty="0"/>
          </a:p>
        </p:txBody>
      </p:sp>
      <p:sp>
        <p:nvSpPr>
          <p:cNvPr id="29" name="Text 27"/>
          <p:cNvSpPr/>
          <p:nvPr/>
        </p:nvSpPr>
        <p:spPr>
          <a:xfrm>
            <a:off x="1325880" y="3749040"/>
            <a:ext cx="2834640" cy="36576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Trabaja desde cualquier lugar, a tu ritmo, con tu movil.</a:t>
            </a:r>
            <a:endParaRPr lang="en-US" sz="1000" dirty="0"/>
          </a:p>
        </p:txBody>
      </p:sp>
      <p:sp>
        <p:nvSpPr>
          <p:cNvPr id="30" name="Shape 28"/>
          <p:cNvSpPr/>
          <p:nvPr/>
        </p:nvSpPr>
        <p:spPr>
          <a:xfrm>
            <a:off x="4663440" y="3291840"/>
            <a:ext cx="3931920" cy="914400"/>
          </a:xfrm>
          <a:prstGeom prst="rect">
            <a:avLst/>
          </a:prstGeom>
          <a:solidFill>
            <a:srgbClr val="F0FDF4"/>
          </a:solidFill>
          <a:ln/>
          <a:effectLst>
            <a:outerShdw sx="100000" sy="100000" kx="0" ky="0" algn="bl" rotWithShape="0" blurRad="50800" dist="25400" dir="8100000">
              <a:srgbClr val="000000">
                <a:alpha val="10000"/>
              </a:srgbClr>
            </a:outerShdw>
          </a:effectLst>
        </p:spPr>
      </p:sp>
      <p:sp>
        <p:nvSpPr>
          <p:cNvPr id="31" name="Shape 29"/>
          <p:cNvSpPr/>
          <p:nvPr/>
        </p:nvSpPr>
        <p:spPr>
          <a:xfrm>
            <a:off x="4846320" y="3474720"/>
            <a:ext cx="502920" cy="502920"/>
          </a:xfrm>
          <a:prstGeom prst="ellipse">
            <a:avLst/>
          </a:prstGeom>
          <a:solidFill>
            <a:srgbClr val="22C55E"/>
          </a:solidFill>
          <a:ln/>
        </p:spPr>
      </p:sp>
      <p:sp>
        <p:nvSpPr>
          <p:cNvPr id="32" name="Text 30"/>
          <p:cNvSpPr/>
          <p:nvPr/>
        </p:nvSpPr>
        <p:spPr>
          <a:xfrm>
            <a:off x="4846320" y="3474720"/>
            <a:ext cx="502920" cy="502920"/>
          </a:xfrm>
          <a:prstGeom prst="rect">
            <a:avLst/>
          </a:prstGeom>
          <a:noFill/>
          <a:ln/>
        </p:spPr>
        <p:txBody>
          <a:bodyPr wrap="square" rtlCol="0" anchor="ctr"/>
          <a:lstStyle/>
          <a:p>
            <a:pPr algn="ctr" indent="0" marL="0">
              <a:buNone/>
            </a:pPr>
            <a:r>
              <a:rPr lang="en-US" sz="1800" b="1" dirty="0">
                <a:solidFill>
                  <a:srgbClr val="FFFFFF"/>
                </a:solidFill>
              </a:rPr>
              <a:t>✓</a:t>
            </a:r>
            <a:endParaRPr lang="en-US" sz="1800" dirty="0"/>
          </a:p>
        </p:txBody>
      </p:sp>
      <p:sp>
        <p:nvSpPr>
          <p:cNvPr id="33" name="Text 31"/>
          <p:cNvSpPr/>
          <p:nvPr/>
        </p:nvSpPr>
        <p:spPr>
          <a:xfrm>
            <a:off x="5532120" y="3383280"/>
            <a:ext cx="2834640" cy="320040"/>
          </a:xfrm>
          <a:prstGeom prst="rect">
            <a:avLst/>
          </a:prstGeom>
          <a:noFill/>
          <a:ln/>
        </p:spPr>
        <p:txBody>
          <a:bodyPr wrap="square" lIns="0" tIns="0" rIns="0" bIns="0" rtlCol="0" anchor="ctr"/>
          <a:lstStyle/>
          <a:p>
            <a:pPr indent="0" marL="0">
              <a:buNone/>
            </a:pPr>
            <a:r>
              <a:rPr lang="en-US" sz="1300" b="1" dirty="0">
                <a:solidFill>
                  <a:srgbClr val="1A1A2E"/>
                </a:solidFill>
                <a:latin typeface="Georgia" pitchFamily="34" charset="0"/>
                <a:ea typeface="Georgia" pitchFamily="34" charset="-122"/>
                <a:cs typeface="Georgia" pitchFamily="34" charset="-120"/>
              </a:rPr>
              <a:t>Equipo y soporte</a:t>
            </a:r>
            <a:endParaRPr lang="en-US" sz="1300" dirty="0"/>
          </a:p>
        </p:txBody>
      </p:sp>
      <p:sp>
        <p:nvSpPr>
          <p:cNvPr id="34" name="Text 32"/>
          <p:cNvSpPr/>
          <p:nvPr/>
        </p:nvSpPr>
        <p:spPr>
          <a:xfrm>
            <a:off x="5532120" y="3749040"/>
            <a:ext cx="2834640" cy="36576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Formacion continua, mentoria y comunidad de consultores.</a:t>
            </a:r>
            <a:endParaRPr lang="en-US" sz="1000" dirty="0"/>
          </a:p>
        </p:txBody>
      </p:sp>
      <p:sp>
        <p:nvSpPr>
          <p:cNvPr id="35" name="Text 33"/>
          <p:cNvSpPr/>
          <p:nvPr/>
        </p:nvSpPr>
        <p:spPr>
          <a:xfrm>
            <a:off x="0" y="4754880"/>
            <a:ext cx="9144000" cy="365760"/>
          </a:xfrm>
          <a:prstGeom prst="rect">
            <a:avLst/>
          </a:prstGeom>
          <a:noFill/>
          <a:ln/>
        </p:spPr>
        <p:txBody>
          <a:bodyPr wrap="square" rtlCol="0" anchor="ctr"/>
          <a:lstStyle/>
          <a:p>
            <a:pPr algn="ctr" indent="0" marL="0">
              <a:buNone/>
            </a:pPr>
            <a:r>
              <a:rPr lang="en-US" sz="800" dirty="0">
                <a:solidFill>
                  <a:srgbClr val="6B7280"/>
                </a:solidFill>
                <a:latin typeface="Calibri" pitchFamily="34" charset="0"/>
                <a:ea typeface="Calibri" pitchFamily="34" charset="-122"/>
                <a:cs typeface="Calibri" pitchFamily="34" charset="-120"/>
              </a:rPr>
              <a:t>celularia.es | Susana Ferreira, Consultora Independiente de Immunotec</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2C55E"/>
          </a:solidFill>
          <a:ln/>
        </p:spPr>
      </p:sp>
      <p:sp>
        <p:nvSpPr>
          <p:cNvPr id="3" name="Text 1"/>
          <p:cNvSpPr/>
          <p:nvPr/>
        </p:nvSpPr>
        <p:spPr>
          <a:xfrm>
            <a:off x="457200" y="274320"/>
            <a:ext cx="8229600" cy="548640"/>
          </a:xfrm>
          <a:prstGeom prst="rect">
            <a:avLst/>
          </a:prstGeom>
          <a:noFill/>
          <a:ln/>
        </p:spPr>
        <p:txBody>
          <a:bodyPr wrap="square" rtlCol="0" anchor="ctr"/>
          <a:lstStyle/>
          <a:p>
            <a:pPr indent="0" marL="0">
              <a:buNone/>
            </a:pPr>
            <a:r>
              <a:rPr lang="en-US" sz="2800" b="1" dirty="0">
                <a:solidFill>
                  <a:srgbClr val="FFFFFF"/>
                </a:solidFill>
                <a:latin typeface="Georgia" pitchFamily="34" charset="0"/>
                <a:ea typeface="Georgia" pitchFamily="34" charset="-122"/>
                <a:cs typeface="Georgia" pitchFamily="34" charset="-120"/>
              </a:rPr>
              <a:t>Los numeros hablan</a:t>
            </a:r>
            <a:endParaRPr lang="en-US" sz="2800" dirty="0"/>
          </a:p>
        </p:txBody>
      </p:sp>
      <p:sp>
        <p:nvSpPr>
          <p:cNvPr id="4" name="Shape 2"/>
          <p:cNvSpPr/>
          <p:nvPr/>
        </p:nvSpPr>
        <p:spPr>
          <a:xfrm>
            <a:off x="457200" y="841248"/>
            <a:ext cx="1371600" cy="36576"/>
          </a:xfrm>
          <a:prstGeom prst="rect">
            <a:avLst/>
          </a:prstGeom>
          <a:solidFill>
            <a:srgbClr val="22C55E"/>
          </a:solidFill>
          <a:ln/>
        </p:spPr>
      </p:sp>
      <p:sp>
        <p:nvSpPr>
          <p:cNvPr id="5" name="Shape 3"/>
          <p:cNvSpPr/>
          <p:nvPr/>
        </p:nvSpPr>
        <p:spPr>
          <a:xfrm>
            <a:off x="457200" y="1188720"/>
            <a:ext cx="3931920" cy="3200400"/>
          </a:xfrm>
          <a:prstGeom prst="rect">
            <a:avLst/>
          </a:prstGeom>
          <a:solidFill>
            <a:srgbClr val="15803D"/>
          </a:solidFill>
          <a:ln/>
          <a:effectLst>
            <a:outerShdw sx="100000" sy="100000" kx="0" ky="0" algn="bl" rotWithShape="0" blurRad="50800" dist="25400" dir="8100000">
              <a:srgbClr val="000000">
                <a:alpha val="10000"/>
              </a:srgbClr>
            </a:outerShdw>
          </a:effectLst>
        </p:spPr>
      </p:sp>
      <p:sp>
        <p:nvSpPr>
          <p:cNvPr id="6" name="Text 4"/>
          <p:cNvSpPr/>
          <p:nvPr/>
        </p:nvSpPr>
        <p:spPr>
          <a:xfrm>
            <a:off x="731520" y="1371600"/>
            <a:ext cx="3383280" cy="365760"/>
          </a:xfrm>
          <a:prstGeom prst="rect">
            <a:avLst/>
          </a:prstGeom>
          <a:noFill/>
          <a:ln/>
        </p:spPr>
        <p:txBody>
          <a:bodyPr wrap="square" lIns="0" tIns="0" rIns="0" bIns="0" rtlCol="0" anchor="ctr"/>
          <a:lstStyle/>
          <a:p>
            <a:pPr indent="0" marL="0">
              <a:buNone/>
            </a:pPr>
            <a:r>
              <a:rPr lang="en-US" sz="1600" b="1" dirty="0">
                <a:solidFill>
                  <a:srgbClr val="FFFFFF"/>
                </a:solidFill>
                <a:latin typeface="Georgia" pitchFamily="34" charset="0"/>
                <a:ea typeface="Georgia" pitchFamily="34" charset="-122"/>
                <a:cs typeface="Georgia" pitchFamily="34" charset="-120"/>
              </a:rPr>
              <a:t>Ejemplo: tu primer mes</a:t>
            </a:r>
            <a:endParaRPr lang="en-US" sz="1600" dirty="0"/>
          </a:p>
        </p:txBody>
      </p:sp>
      <p:sp>
        <p:nvSpPr>
          <p:cNvPr id="7" name="Text 5"/>
          <p:cNvSpPr/>
          <p:nvPr/>
        </p:nvSpPr>
        <p:spPr>
          <a:xfrm>
            <a:off x="731520" y="2011680"/>
            <a:ext cx="3383280" cy="365760"/>
          </a:xfrm>
          <a:prstGeom prst="rect">
            <a:avLst/>
          </a:prstGeom>
          <a:noFill/>
          <a:ln/>
        </p:spPr>
        <p:txBody>
          <a:bodyPr wrap="square" lIns="0" tIns="0" rIns="0" bIns="0" rtlCol="0" anchor="ctr"/>
          <a:lstStyle/>
          <a:p>
            <a:pPr indent="0" marL="0">
              <a:buNone/>
            </a:pPr>
            <a:r>
              <a:rPr lang="en-US" sz="1200" dirty="0">
                <a:solidFill>
                  <a:srgbClr val="D1FAE5"/>
                </a:solidFill>
                <a:latin typeface="Calibri" pitchFamily="34" charset="0"/>
                <a:ea typeface="Calibri" pitchFamily="34" charset="-122"/>
                <a:cs typeface="Calibri" pitchFamily="34" charset="-120"/>
              </a:rPr>
              <a:t>5 clientes x 118 EUR/mes = 590 EUR</a:t>
            </a:r>
            <a:endParaRPr lang="en-US" sz="1200" dirty="0"/>
          </a:p>
        </p:txBody>
      </p:sp>
      <p:sp>
        <p:nvSpPr>
          <p:cNvPr id="8" name="Text 6"/>
          <p:cNvSpPr/>
          <p:nvPr/>
        </p:nvSpPr>
        <p:spPr>
          <a:xfrm>
            <a:off x="731520" y="2468880"/>
            <a:ext cx="3383280" cy="365760"/>
          </a:xfrm>
          <a:prstGeom prst="rect">
            <a:avLst/>
          </a:prstGeom>
          <a:noFill/>
          <a:ln/>
        </p:spPr>
        <p:txBody>
          <a:bodyPr wrap="square" lIns="0" tIns="0" rIns="0" bIns="0" rtlCol="0" anchor="ctr"/>
          <a:lstStyle/>
          <a:p>
            <a:pPr indent="0" marL="0">
              <a:buNone/>
            </a:pPr>
            <a:r>
              <a:rPr lang="en-US" sz="1200" dirty="0">
                <a:solidFill>
                  <a:srgbClr val="D1FAE5"/>
                </a:solidFill>
                <a:latin typeface="Calibri" pitchFamily="34" charset="0"/>
                <a:ea typeface="Calibri" pitchFamily="34" charset="-122"/>
                <a:cs typeface="Calibri" pitchFamily="34" charset="-120"/>
              </a:rPr>
              <a:t>Tu comision (25-40%) = 148-236 EUR</a:t>
            </a:r>
            <a:endParaRPr lang="en-US" sz="1200" dirty="0"/>
          </a:p>
        </p:txBody>
      </p:sp>
      <p:sp>
        <p:nvSpPr>
          <p:cNvPr id="9" name="Text 7"/>
          <p:cNvSpPr/>
          <p:nvPr/>
        </p:nvSpPr>
        <p:spPr>
          <a:xfrm>
            <a:off x="731520" y="2926080"/>
            <a:ext cx="3383280" cy="365760"/>
          </a:xfrm>
          <a:prstGeom prst="rect">
            <a:avLst/>
          </a:prstGeom>
          <a:noFill/>
          <a:ln/>
        </p:spPr>
        <p:txBody>
          <a:bodyPr wrap="square" lIns="0" tIns="0" rIns="0" bIns="0" rtlCol="0" anchor="ctr"/>
          <a:lstStyle/>
          <a:p>
            <a:pPr indent="0" marL="0">
              <a:buNone/>
            </a:pPr>
            <a:r>
              <a:rPr lang="en-US" sz="1200" dirty="0">
                <a:solidFill>
                  <a:srgbClr val="D1FAE5"/>
                </a:solidFill>
                <a:latin typeface="Calibri" pitchFamily="34" charset="0"/>
                <a:ea typeface="Calibri" pitchFamily="34" charset="-122"/>
                <a:cs typeface="Calibri" pitchFamily="34" charset="-120"/>
              </a:rPr>
              <a:t>Con autoenvio = ingresos recurrentes</a:t>
            </a:r>
            <a:endParaRPr lang="en-US" sz="1200" dirty="0"/>
          </a:p>
        </p:txBody>
      </p:sp>
      <p:sp>
        <p:nvSpPr>
          <p:cNvPr id="10" name="Text 8"/>
          <p:cNvSpPr/>
          <p:nvPr/>
        </p:nvSpPr>
        <p:spPr>
          <a:xfrm>
            <a:off x="731520" y="3383280"/>
            <a:ext cx="3383280" cy="365760"/>
          </a:xfrm>
          <a:prstGeom prst="rect">
            <a:avLst/>
          </a:prstGeom>
          <a:noFill/>
          <a:ln/>
        </p:spPr>
        <p:txBody>
          <a:bodyPr wrap="square" lIns="0" tIns="0" rIns="0" bIns="0" rtlCol="0" anchor="ctr"/>
          <a:lstStyle/>
          <a:p>
            <a:pPr indent="0" marL="0">
              <a:buNone/>
            </a:pPr>
            <a:r>
              <a:rPr lang="en-US" sz="1200" dirty="0">
                <a:solidFill>
                  <a:srgbClr val="D1FAE5"/>
                </a:solidFill>
                <a:latin typeface="Calibri" pitchFamily="34" charset="0"/>
                <a:ea typeface="Calibri" pitchFamily="34" charset="-122"/>
                <a:cs typeface="Calibri" pitchFamily="34" charset="-120"/>
              </a:rPr>
              <a:t>Coste para cliente: solo 3,93 EUR/dia</a:t>
            </a:r>
            <a:endParaRPr lang="en-US" sz="1200" dirty="0"/>
          </a:p>
        </p:txBody>
      </p:sp>
      <p:sp>
        <p:nvSpPr>
          <p:cNvPr id="11" name="Shape 9"/>
          <p:cNvSpPr/>
          <p:nvPr/>
        </p:nvSpPr>
        <p:spPr>
          <a:xfrm>
            <a:off x="4754880" y="1188720"/>
            <a:ext cx="3931920" cy="868680"/>
          </a:xfrm>
          <a:prstGeom prst="rect">
            <a:avLst/>
          </a:prstGeom>
          <a:solidFill>
            <a:srgbClr val="1E293B"/>
          </a:solidFill>
          <a:ln/>
          <a:effectLst>
            <a:outerShdw sx="100000" sy="100000" kx="0" ky="0" algn="bl" rotWithShape="0" blurRad="50800" dist="25400" dir="8100000">
              <a:srgbClr val="000000">
                <a:alpha val="10000"/>
              </a:srgbClr>
            </a:outerShdw>
          </a:effectLst>
        </p:spPr>
      </p:sp>
      <p:sp>
        <p:nvSpPr>
          <p:cNvPr id="12" name="Text 10"/>
          <p:cNvSpPr/>
          <p:nvPr/>
        </p:nvSpPr>
        <p:spPr>
          <a:xfrm>
            <a:off x="5029200" y="1261872"/>
            <a:ext cx="3383280" cy="365760"/>
          </a:xfrm>
          <a:prstGeom prst="rect">
            <a:avLst/>
          </a:prstGeom>
          <a:noFill/>
          <a:ln/>
        </p:spPr>
        <p:txBody>
          <a:bodyPr wrap="square" lIns="0" tIns="0" rIns="0" bIns="0" rtlCol="0" anchor="ctr"/>
          <a:lstStyle/>
          <a:p>
            <a:pPr indent="0" marL="0">
              <a:buNone/>
            </a:pPr>
            <a:r>
              <a:rPr lang="en-US" sz="2200" b="1" dirty="0">
                <a:solidFill>
                  <a:srgbClr val="22C55E"/>
                </a:solidFill>
                <a:latin typeface="Georgia" pitchFamily="34" charset="0"/>
                <a:ea typeface="Georgia" pitchFamily="34" charset="-122"/>
                <a:cs typeface="Georgia" pitchFamily="34" charset="-120"/>
              </a:rPr>
              <a:t>3,93 EUR</a:t>
            </a:r>
            <a:endParaRPr lang="en-US" sz="2200" dirty="0"/>
          </a:p>
        </p:txBody>
      </p:sp>
      <p:sp>
        <p:nvSpPr>
          <p:cNvPr id="13" name="Text 11"/>
          <p:cNvSpPr/>
          <p:nvPr/>
        </p:nvSpPr>
        <p:spPr>
          <a:xfrm>
            <a:off x="5029200" y="1600200"/>
            <a:ext cx="3383280" cy="228600"/>
          </a:xfrm>
          <a:prstGeom prst="rect">
            <a:avLst/>
          </a:prstGeom>
          <a:noFill/>
          <a:ln/>
        </p:spPr>
        <p:txBody>
          <a:bodyPr wrap="square" lIns="0" tIns="0" rIns="0" bIns="0" rtlCol="0" anchor="ctr"/>
          <a:lstStyle/>
          <a:p>
            <a:pPr indent="0" marL="0">
              <a:buNone/>
            </a:pPr>
            <a:r>
              <a:rPr lang="en-US" sz="1100" dirty="0">
                <a:solidFill>
                  <a:srgbClr val="FFFFFF"/>
                </a:solidFill>
                <a:latin typeface="Calibri" pitchFamily="34" charset="0"/>
                <a:ea typeface="Calibri" pitchFamily="34" charset="-122"/>
                <a:cs typeface="Calibri" pitchFamily="34" charset="-120"/>
              </a:rPr>
              <a:t>Coste diario para el cliente</a:t>
            </a:r>
            <a:endParaRPr lang="en-US" sz="1100" dirty="0"/>
          </a:p>
        </p:txBody>
      </p:sp>
      <p:sp>
        <p:nvSpPr>
          <p:cNvPr id="14" name="Text 12"/>
          <p:cNvSpPr/>
          <p:nvPr/>
        </p:nvSpPr>
        <p:spPr>
          <a:xfrm>
            <a:off x="5029200" y="1810512"/>
            <a:ext cx="3383280" cy="18288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Menos que un cafe diario</a:t>
            </a:r>
            <a:endParaRPr lang="en-US" sz="900" dirty="0"/>
          </a:p>
        </p:txBody>
      </p:sp>
      <p:sp>
        <p:nvSpPr>
          <p:cNvPr id="15" name="Shape 13"/>
          <p:cNvSpPr/>
          <p:nvPr/>
        </p:nvSpPr>
        <p:spPr>
          <a:xfrm>
            <a:off x="4754880" y="2240280"/>
            <a:ext cx="3931920" cy="868680"/>
          </a:xfrm>
          <a:prstGeom prst="rect">
            <a:avLst/>
          </a:prstGeom>
          <a:solidFill>
            <a:srgbClr val="1E293B"/>
          </a:solidFill>
          <a:ln/>
          <a:effectLst>
            <a:outerShdw sx="100000" sy="100000" kx="0" ky="0" algn="bl" rotWithShape="0" blurRad="50800" dist="25400" dir="8100000">
              <a:srgbClr val="000000">
                <a:alpha val="10000"/>
              </a:srgbClr>
            </a:outerShdw>
          </a:effectLst>
        </p:spPr>
      </p:sp>
      <p:sp>
        <p:nvSpPr>
          <p:cNvPr id="16" name="Text 14"/>
          <p:cNvSpPr/>
          <p:nvPr/>
        </p:nvSpPr>
        <p:spPr>
          <a:xfrm>
            <a:off x="5029200" y="2313432"/>
            <a:ext cx="3383280" cy="365760"/>
          </a:xfrm>
          <a:prstGeom prst="rect">
            <a:avLst/>
          </a:prstGeom>
          <a:noFill/>
          <a:ln/>
        </p:spPr>
        <p:txBody>
          <a:bodyPr wrap="square" lIns="0" tIns="0" rIns="0" bIns="0" rtlCol="0" anchor="ctr"/>
          <a:lstStyle/>
          <a:p>
            <a:pPr indent="0" marL="0">
              <a:buNone/>
            </a:pPr>
            <a:r>
              <a:rPr lang="en-US" sz="2200" b="1" dirty="0">
                <a:solidFill>
                  <a:srgbClr val="22C55E"/>
                </a:solidFill>
                <a:latin typeface="Georgia" pitchFamily="34" charset="0"/>
                <a:ea typeface="Georgia" pitchFamily="34" charset="-122"/>
                <a:cs typeface="Georgia" pitchFamily="34" charset="-120"/>
              </a:rPr>
              <a:t>118 EUR</a:t>
            </a:r>
            <a:endParaRPr lang="en-US" sz="2200" dirty="0"/>
          </a:p>
        </p:txBody>
      </p:sp>
      <p:sp>
        <p:nvSpPr>
          <p:cNvPr id="17" name="Text 15"/>
          <p:cNvSpPr/>
          <p:nvPr/>
        </p:nvSpPr>
        <p:spPr>
          <a:xfrm>
            <a:off x="5029200" y="2651760"/>
            <a:ext cx="3383280" cy="228600"/>
          </a:xfrm>
          <a:prstGeom prst="rect">
            <a:avLst/>
          </a:prstGeom>
          <a:noFill/>
          <a:ln/>
        </p:spPr>
        <p:txBody>
          <a:bodyPr wrap="square" lIns="0" tIns="0" rIns="0" bIns="0" rtlCol="0" anchor="ctr"/>
          <a:lstStyle/>
          <a:p>
            <a:pPr indent="0" marL="0">
              <a:buNone/>
            </a:pPr>
            <a:r>
              <a:rPr lang="en-US" sz="1100" dirty="0">
                <a:solidFill>
                  <a:srgbClr val="FFFFFF"/>
                </a:solidFill>
                <a:latin typeface="Calibri" pitchFamily="34" charset="0"/>
                <a:ea typeface="Calibri" pitchFamily="34" charset="-122"/>
                <a:cs typeface="Calibri" pitchFamily="34" charset="-120"/>
              </a:rPr>
              <a:t>Valor medio mensual</a:t>
            </a:r>
            <a:endParaRPr lang="en-US" sz="1100" dirty="0"/>
          </a:p>
        </p:txBody>
      </p:sp>
      <p:sp>
        <p:nvSpPr>
          <p:cNvPr id="18" name="Text 16"/>
          <p:cNvSpPr/>
          <p:nvPr/>
        </p:nvSpPr>
        <p:spPr>
          <a:xfrm>
            <a:off x="5029200" y="2862072"/>
            <a:ext cx="3383280" cy="18288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Por cada cliente recurrente</a:t>
            </a:r>
            <a:endParaRPr lang="en-US" sz="900" dirty="0"/>
          </a:p>
        </p:txBody>
      </p:sp>
      <p:sp>
        <p:nvSpPr>
          <p:cNvPr id="19" name="Shape 17"/>
          <p:cNvSpPr/>
          <p:nvPr/>
        </p:nvSpPr>
        <p:spPr>
          <a:xfrm>
            <a:off x="4754880" y="3291840"/>
            <a:ext cx="3931920" cy="868680"/>
          </a:xfrm>
          <a:prstGeom prst="rect">
            <a:avLst/>
          </a:prstGeom>
          <a:solidFill>
            <a:srgbClr val="1E293B"/>
          </a:solidFill>
          <a:ln/>
          <a:effectLst>
            <a:outerShdw sx="100000" sy="100000" kx="0" ky="0" algn="bl" rotWithShape="0" blurRad="50800" dist="25400" dir="8100000">
              <a:srgbClr val="000000">
                <a:alpha val="10000"/>
              </a:srgbClr>
            </a:outerShdw>
          </a:effectLst>
        </p:spPr>
      </p:sp>
      <p:sp>
        <p:nvSpPr>
          <p:cNvPr id="20" name="Text 18"/>
          <p:cNvSpPr/>
          <p:nvPr/>
        </p:nvSpPr>
        <p:spPr>
          <a:xfrm>
            <a:off x="5029200" y="3364992"/>
            <a:ext cx="3383280" cy="365760"/>
          </a:xfrm>
          <a:prstGeom prst="rect">
            <a:avLst/>
          </a:prstGeom>
          <a:noFill/>
          <a:ln/>
        </p:spPr>
        <p:txBody>
          <a:bodyPr wrap="square" lIns="0" tIns="0" rIns="0" bIns="0" rtlCol="0" anchor="ctr"/>
          <a:lstStyle/>
          <a:p>
            <a:pPr indent="0" marL="0">
              <a:buNone/>
            </a:pPr>
            <a:r>
              <a:rPr lang="en-US" sz="2200" b="1" dirty="0">
                <a:solidFill>
                  <a:srgbClr val="22C55E"/>
                </a:solidFill>
                <a:latin typeface="Georgia" pitchFamily="34" charset="0"/>
                <a:ea typeface="Georgia" pitchFamily="34" charset="-122"/>
                <a:cs typeface="Georgia" pitchFamily="34" charset="-120"/>
              </a:rPr>
              <a:t>25-40%</a:t>
            </a:r>
            <a:endParaRPr lang="en-US" sz="2200" dirty="0"/>
          </a:p>
        </p:txBody>
      </p:sp>
      <p:sp>
        <p:nvSpPr>
          <p:cNvPr id="21" name="Text 19"/>
          <p:cNvSpPr/>
          <p:nvPr/>
        </p:nvSpPr>
        <p:spPr>
          <a:xfrm>
            <a:off x="5029200" y="3703320"/>
            <a:ext cx="3383280" cy="228600"/>
          </a:xfrm>
          <a:prstGeom prst="rect">
            <a:avLst/>
          </a:prstGeom>
          <a:noFill/>
          <a:ln/>
        </p:spPr>
        <p:txBody>
          <a:bodyPr wrap="square" lIns="0" tIns="0" rIns="0" bIns="0" rtlCol="0" anchor="ctr"/>
          <a:lstStyle/>
          <a:p>
            <a:pPr indent="0" marL="0">
              <a:buNone/>
            </a:pPr>
            <a:r>
              <a:rPr lang="en-US" sz="1100" dirty="0">
                <a:solidFill>
                  <a:srgbClr val="FFFFFF"/>
                </a:solidFill>
                <a:latin typeface="Calibri" pitchFamily="34" charset="0"/>
                <a:ea typeface="Calibri" pitchFamily="34" charset="-122"/>
                <a:cs typeface="Calibri" pitchFamily="34" charset="-120"/>
              </a:rPr>
              <a:t>Tu comision</a:t>
            </a:r>
            <a:endParaRPr lang="en-US" sz="1100" dirty="0"/>
          </a:p>
        </p:txBody>
      </p:sp>
      <p:sp>
        <p:nvSpPr>
          <p:cNvPr id="22" name="Text 20"/>
          <p:cNvSpPr/>
          <p:nvPr/>
        </p:nvSpPr>
        <p:spPr>
          <a:xfrm>
            <a:off x="5029200" y="3913632"/>
            <a:ext cx="3383280" cy="18288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Sobre el precio de venta</a:t>
            </a:r>
            <a:endParaRPr lang="en-US" sz="900" dirty="0"/>
          </a:p>
        </p:txBody>
      </p:sp>
      <p:sp>
        <p:nvSpPr>
          <p:cNvPr id="23" name="Text 21"/>
          <p:cNvSpPr/>
          <p:nvPr/>
        </p:nvSpPr>
        <p:spPr>
          <a:xfrm>
            <a:off x="0" y="4754880"/>
            <a:ext cx="9144000" cy="365760"/>
          </a:xfrm>
          <a:prstGeom prst="rect">
            <a:avLst/>
          </a:prstGeom>
          <a:noFill/>
          <a:ln/>
        </p:spPr>
        <p:txBody>
          <a:bodyPr wrap="square" rtlCol="0" anchor="ctr"/>
          <a:lstStyle/>
          <a:p>
            <a:pPr algn="ctr" indent="0" marL="0">
              <a:buNone/>
            </a:pPr>
            <a:r>
              <a:rPr lang="en-US" sz="800" dirty="0">
                <a:solidFill>
                  <a:srgbClr val="4B5563"/>
                </a:solidFill>
                <a:latin typeface="Calibri" pitchFamily="34" charset="0"/>
                <a:ea typeface="Calibri" pitchFamily="34" charset="-122"/>
                <a:cs typeface="Calibri" pitchFamily="34" charset="-120"/>
              </a:rPr>
              <a:t>celularia.es | Susana Ferreira, Consultora Independiente de Immunotec</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2C55E"/>
          </a:solidFill>
          <a:ln/>
        </p:spPr>
      </p:sp>
      <p:sp>
        <p:nvSpPr>
          <p:cNvPr id="3" name="Text 1"/>
          <p:cNvSpPr/>
          <p:nvPr/>
        </p:nvSpPr>
        <p:spPr>
          <a:xfrm>
            <a:off x="457200" y="274320"/>
            <a:ext cx="8229600" cy="548640"/>
          </a:xfrm>
          <a:prstGeom prst="rect">
            <a:avLst/>
          </a:prstGeom>
          <a:noFill/>
          <a:ln/>
        </p:spPr>
        <p:txBody>
          <a:bodyPr wrap="square" rtlCol="0" anchor="ctr"/>
          <a:lstStyle/>
          <a:p>
            <a:pPr indent="0" marL="0">
              <a:buNone/>
            </a:pPr>
            <a:r>
              <a:rPr lang="en-US" sz="2800" b="1" dirty="0">
                <a:solidFill>
                  <a:srgbClr val="1A1A2E"/>
                </a:solidFill>
                <a:latin typeface="Georgia" pitchFamily="34" charset="0"/>
                <a:ea typeface="Georgia" pitchFamily="34" charset="-122"/>
                <a:cs typeface="Georgia" pitchFamily="34" charset="-120"/>
              </a:rPr>
              <a:t>Como empezar</a:t>
            </a:r>
            <a:endParaRPr lang="en-US" sz="2800" dirty="0"/>
          </a:p>
        </p:txBody>
      </p:sp>
      <p:sp>
        <p:nvSpPr>
          <p:cNvPr id="4" name="Shape 2"/>
          <p:cNvSpPr/>
          <p:nvPr/>
        </p:nvSpPr>
        <p:spPr>
          <a:xfrm>
            <a:off x="457200" y="841248"/>
            <a:ext cx="1371600" cy="36576"/>
          </a:xfrm>
          <a:prstGeom prst="rect">
            <a:avLst/>
          </a:prstGeom>
          <a:solidFill>
            <a:srgbClr val="22C55E"/>
          </a:solidFill>
          <a:ln/>
        </p:spPr>
      </p:sp>
      <p:sp>
        <p:nvSpPr>
          <p:cNvPr id="5" name="Shape 3"/>
          <p:cNvSpPr/>
          <p:nvPr/>
        </p:nvSpPr>
        <p:spPr>
          <a:xfrm>
            <a:off x="457200" y="1170432"/>
            <a:ext cx="594360" cy="594360"/>
          </a:xfrm>
          <a:prstGeom prst="ellipse">
            <a:avLst/>
          </a:prstGeom>
          <a:solidFill>
            <a:srgbClr val="15803D"/>
          </a:solidFill>
          <a:ln/>
        </p:spPr>
      </p:sp>
      <p:sp>
        <p:nvSpPr>
          <p:cNvPr id="6" name="Text 4"/>
          <p:cNvSpPr/>
          <p:nvPr/>
        </p:nvSpPr>
        <p:spPr>
          <a:xfrm>
            <a:off x="457200" y="1170432"/>
            <a:ext cx="594360" cy="594360"/>
          </a:xfrm>
          <a:prstGeom prst="rect">
            <a:avLst/>
          </a:prstGeom>
          <a:noFill/>
          <a:ln/>
        </p:spPr>
        <p:txBody>
          <a:bodyPr wrap="square"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1</a:t>
            </a:r>
            <a:endParaRPr lang="en-US" sz="2200" dirty="0"/>
          </a:p>
        </p:txBody>
      </p:sp>
      <p:sp>
        <p:nvSpPr>
          <p:cNvPr id="7" name="Shape 5"/>
          <p:cNvSpPr/>
          <p:nvPr/>
        </p:nvSpPr>
        <p:spPr>
          <a:xfrm>
            <a:off x="731520" y="1764792"/>
            <a:ext cx="36576" cy="246888"/>
          </a:xfrm>
          <a:prstGeom prst="rect">
            <a:avLst/>
          </a:prstGeom>
          <a:solidFill>
            <a:srgbClr val="D1FAE5"/>
          </a:solidFill>
          <a:ln/>
        </p:spPr>
      </p:sp>
      <p:sp>
        <p:nvSpPr>
          <p:cNvPr id="8" name="Text 6"/>
          <p:cNvSpPr/>
          <p:nvPr/>
        </p:nvSpPr>
        <p:spPr>
          <a:xfrm>
            <a:off x="1371600" y="1143000"/>
            <a:ext cx="7315200" cy="320040"/>
          </a:xfrm>
          <a:prstGeom prst="rect">
            <a:avLst/>
          </a:prstGeom>
          <a:noFill/>
          <a:ln/>
        </p:spPr>
        <p:txBody>
          <a:bodyPr wrap="square" lIns="0" tIns="0" rIns="0" bIns="0" rtlCol="0" anchor="ctr"/>
          <a:lstStyle/>
          <a:p>
            <a:pPr indent="0" marL="0">
              <a:buNone/>
            </a:pPr>
            <a:r>
              <a:rPr lang="en-US" sz="1500" b="1" dirty="0">
                <a:solidFill>
                  <a:srgbClr val="1A1A2E"/>
                </a:solidFill>
                <a:latin typeface="Georgia" pitchFamily="34" charset="0"/>
                <a:ea typeface="Georgia" pitchFamily="34" charset="-122"/>
                <a:cs typeface="Georgia" pitchFamily="34" charset="-120"/>
              </a:rPr>
              <a:t>Registrate como consultor</a:t>
            </a:r>
            <a:endParaRPr lang="en-US" sz="1500" dirty="0"/>
          </a:p>
        </p:txBody>
      </p:sp>
      <p:sp>
        <p:nvSpPr>
          <p:cNvPr id="9" name="Text 7"/>
          <p:cNvSpPr/>
          <p:nvPr/>
        </p:nvSpPr>
        <p:spPr>
          <a:xfrm>
            <a:off x="1371600" y="1481328"/>
            <a:ext cx="7315200" cy="32004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Proceso sencillo en immunotec.com/es-ES/celularia. En minutos tienes tu cuenta activa.</a:t>
            </a:r>
            <a:endParaRPr lang="en-US" sz="1100" dirty="0"/>
          </a:p>
        </p:txBody>
      </p:sp>
      <p:sp>
        <p:nvSpPr>
          <p:cNvPr id="10" name="Shape 8"/>
          <p:cNvSpPr/>
          <p:nvPr/>
        </p:nvSpPr>
        <p:spPr>
          <a:xfrm>
            <a:off x="457200" y="2084832"/>
            <a:ext cx="594360" cy="594360"/>
          </a:xfrm>
          <a:prstGeom prst="ellipse">
            <a:avLst/>
          </a:prstGeom>
          <a:solidFill>
            <a:srgbClr val="15803D"/>
          </a:solidFill>
          <a:ln/>
        </p:spPr>
      </p:sp>
      <p:sp>
        <p:nvSpPr>
          <p:cNvPr id="11" name="Text 9"/>
          <p:cNvSpPr/>
          <p:nvPr/>
        </p:nvSpPr>
        <p:spPr>
          <a:xfrm>
            <a:off x="457200" y="2084832"/>
            <a:ext cx="594360" cy="594360"/>
          </a:xfrm>
          <a:prstGeom prst="rect">
            <a:avLst/>
          </a:prstGeom>
          <a:noFill/>
          <a:ln/>
        </p:spPr>
        <p:txBody>
          <a:bodyPr wrap="square"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2</a:t>
            </a:r>
            <a:endParaRPr lang="en-US" sz="2200" dirty="0"/>
          </a:p>
        </p:txBody>
      </p:sp>
      <p:sp>
        <p:nvSpPr>
          <p:cNvPr id="12" name="Shape 10"/>
          <p:cNvSpPr/>
          <p:nvPr/>
        </p:nvSpPr>
        <p:spPr>
          <a:xfrm>
            <a:off x="731520" y="2679192"/>
            <a:ext cx="36576" cy="246888"/>
          </a:xfrm>
          <a:prstGeom prst="rect">
            <a:avLst/>
          </a:prstGeom>
          <a:solidFill>
            <a:srgbClr val="D1FAE5"/>
          </a:solidFill>
          <a:ln/>
        </p:spPr>
      </p:sp>
      <p:sp>
        <p:nvSpPr>
          <p:cNvPr id="13" name="Text 11"/>
          <p:cNvSpPr/>
          <p:nvPr/>
        </p:nvSpPr>
        <p:spPr>
          <a:xfrm>
            <a:off x="1371600" y="2057400"/>
            <a:ext cx="7315200" cy="320040"/>
          </a:xfrm>
          <a:prstGeom prst="rect">
            <a:avLst/>
          </a:prstGeom>
          <a:noFill/>
          <a:ln/>
        </p:spPr>
        <p:txBody>
          <a:bodyPr wrap="square" lIns="0" tIns="0" rIns="0" bIns="0" rtlCol="0" anchor="ctr"/>
          <a:lstStyle/>
          <a:p>
            <a:pPr indent="0" marL="0">
              <a:buNone/>
            </a:pPr>
            <a:r>
              <a:rPr lang="en-US" sz="1500" b="1" dirty="0">
                <a:solidFill>
                  <a:srgbClr val="1A1A2E"/>
                </a:solidFill>
                <a:latin typeface="Georgia" pitchFamily="34" charset="0"/>
                <a:ea typeface="Georgia" pitchFamily="34" charset="-122"/>
                <a:cs typeface="Georgia" pitchFamily="34" charset="-120"/>
              </a:rPr>
              <a:t>Elige tu Starter Pack</a:t>
            </a:r>
            <a:endParaRPr lang="en-US" sz="1500" dirty="0"/>
          </a:p>
        </p:txBody>
      </p:sp>
      <p:sp>
        <p:nvSpPr>
          <p:cNvPr id="14" name="Text 12"/>
          <p:cNvSpPr/>
          <p:nvPr/>
        </p:nvSpPr>
        <p:spPr>
          <a:xfrm>
            <a:off x="1371600" y="2395728"/>
            <a:ext cx="7315200" cy="32004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Packs desde 150 EUR con producto + materiales. Empieza a usar y compartir Immunocal.</a:t>
            </a:r>
            <a:endParaRPr lang="en-US" sz="1100" dirty="0"/>
          </a:p>
        </p:txBody>
      </p:sp>
      <p:sp>
        <p:nvSpPr>
          <p:cNvPr id="15" name="Shape 13"/>
          <p:cNvSpPr/>
          <p:nvPr/>
        </p:nvSpPr>
        <p:spPr>
          <a:xfrm>
            <a:off x="457200" y="2999232"/>
            <a:ext cx="594360" cy="594360"/>
          </a:xfrm>
          <a:prstGeom prst="ellipse">
            <a:avLst/>
          </a:prstGeom>
          <a:solidFill>
            <a:srgbClr val="15803D"/>
          </a:solidFill>
          <a:ln/>
        </p:spPr>
      </p:sp>
      <p:sp>
        <p:nvSpPr>
          <p:cNvPr id="16" name="Text 14"/>
          <p:cNvSpPr/>
          <p:nvPr/>
        </p:nvSpPr>
        <p:spPr>
          <a:xfrm>
            <a:off x="457200" y="2999232"/>
            <a:ext cx="594360" cy="594360"/>
          </a:xfrm>
          <a:prstGeom prst="rect">
            <a:avLst/>
          </a:prstGeom>
          <a:noFill/>
          <a:ln/>
        </p:spPr>
        <p:txBody>
          <a:bodyPr wrap="square"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3</a:t>
            </a:r>
            <a:endParaRPr lang="en-US" sz="2200" dirty="0"/>
          </a:p>
        </p:txBody>
      </p:sp>
      <p:sp>
        <p:nvSpPr>
          <p:cNvPr id="17" name="Shape 15"/>
          <p:cNvSpPr/>
          <p:nvPr/>
        </p:nvSpPr>
        <p:spPr>
          <a:xfrm>
            <a:off x="731520" y="3593592"/>
            <a:ext cx="36576" cy="246888"/>
          </a:xfrm>
          <a:prstGeom prst="rect">
            <a:avLst/>
          </a:prstGeom>
          <a:solidFill>
            <a:srgbClr val="D1FAE5"/>
          </a:solidFill>
          <a:ln/>
        </p:spPr>
      </p:sp>
      <p:sp>
        <p:nvSpPr>
          <p:cNvPr id="18" name="Text 16"/>
          <p:cNvSpPr/>
          <p:nvPr/>
        </p:nvSpPr>
        <p:spPr>
          <a:xfrm>
            <a:off x="1371600" y="2971800"/>
            <a:ext cx="7315200" cy="320040"/>
          </a:xfrm>
          <a:prstGeom prst="rect">
            <a:avLst/>
          </a:prstGeom>
          <a:noFill/>
          <a:ln/>
        </p:spPr>
        <p:txBody>
          <a:bodyPr wrap="square" lIns="0" tIns="0" rIns="0" bIns="0" rtlCol="0" anchor="ctr"/>
          <a:lstStyle/>
          <a:p>
            <a:pPr indent="0" marL="0">
              <a:buNone/>
            </a:pPr>
            <a:r>
              <a:rPr lang="en-US" sz="1500" b="1" dirty="0">
                <a:solidFill>
                  <a:srgbClr val="1A1A2E"/>
                </a:solidFill>
                <a:latin typeface="Georgia" pitchFamily="34" charset="0"/>
                <a:ea typeface="Georgia" pitchFamily="34" charset="-122"/>
                <a:cs typeface="Georgia" pitchFamily="34" charset="-120"/>
              </a:rPr>
              <a:t>Accede a la formacion</a:t>
            </a:r>
            <a:endParaRPr lang="en-US" sz="1500" dirty="0"/>
          </a:p>
        </p:txBody>
      </p:sp>
      <p:sp>
        <p:nvSpPr>
          <p:cNvPr id="19" name="Text 17"/>
          <p:cNvSpPr/>
          <p:nvPr/>
        </p:nvSpPr>
        <p:spPr>
          <a:xfrm>
            <a:off x="1371600" y="3310128"/>
            <a:ext cx="7315200" cy="32004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Entra en celularia.es/formacion. 7 modulos completos, herramientas y guias descargables.</a:t>
            </a:r>
            <a:endParaRPr lang="en-US" sz="1100" dirty="0"/>
          </a:p>
        </p:txBody>
      </p:sp>
      <p:sp>
        <p:nvSpPr>
          <p:cNvPr id="20" name="Shape 18"/>
          <p:cNvSpPr/>
          <p:nvPr/>
        </p:nvSpPr>
        <p:spPr>
          <a:xfrm>
            <a:off x="457200" y="3913632"/>
            <a:ext cx="594360" cy="594360"/>
          </a:xfrm>
          <a:prstGeom prst="ellipse">
            <a:avLst/>
          </a:prstGeom>
          <a:solidFill>
            <a:srgbClr val="15803D"/>
          </a:solidFill>
          <a:ln/>
        </p:spPr>
      </p:sp>
      <p:sp>
        <p:nvSpPr>
          <p:cNvPr id="21" name="Text 19"/>
          <p:cNvSpPr/>
          <p:nvPr/>
        </p:nvSpPr>
        <p:spPr>
          <a:xfrm>
            <a:off x="457200" y="3913632"/>
            <a:ext cx="594360" cy="594360"/>
          </a:xfrm>
          <a:prstGeom prst="rect">
            <a:avLst/>
          </a:prstGeom>
          <a:noFill/>
          <a:ln/>
        </p:spPr>
        <p:txBody>
          <a:bodyPr wrap="square"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4</a:t>
            </a:r>
            <a:endParaRPr lang="en-US" sz="2200" dirty="0"/>
          </a:p>
        </p:txBody>
      </p:sp>
      <p:sp>
        <p:nvSpPr>
          <p:cNvPr id="22" name="Text 20"/>
          <p:cNvSpPr/>
          <p:nvPr/>
        </p:nvSpPr>
        <p:spPr>
          <a:xfrm>
            <a:off x="1371600" y="3886200"/>
            <a:ext cx="7315200" cy="320040"/>
          </a:xfrm>
          <a:prstGeom prst="rect">
            <a:avLst/>
          </a:prstGeom>
          <a:noFill/>
          <a:ln/>
        </p:spPr>
        <p:txBody>
          <a:bodyPr wrap="square" lIns="0" tIns="0" rIns="0" bIns="0" rtlCol="0" anchor="ctr"/>
          <a:lstStyle/>
          <a:p>
            <a:pPr indent="0" marL="0">
              <a:buNone/>
            </a:pPr>
            <a:r>
              <a:rPr lang="en-US" sz="1500" b="1" dirty="0">
                <a:solidFill>
                  <a:srgbClr val="1A1A2E"/>
                </a:solidFill>
                <a:latin typeface="Georgia" pitchFamily="34" charset="0"/>
                <a:ea typeface="Georgia" pitchFamily="34" charset="-122"/>
                <a:cs typeface="Georgia" pitchFamily="34" charset="-120"/>
              </a:rPr>
              <a:t>Comparte y crece</a:t>
            </a:r>
            <a:endParaRPr lang="en-US" sz="1500" dirty="0"/>
          </a:p>
        </p:txBody>
      </p:sp>
      <p:sp>
        <p:nvSpPr>
          <p:cNvPr id="23" name="Text 21"/>
          <p:cNvSpPr/>
          <p:nvPr/>
        </p:nvSpPr>
        <p:spPr>
          <a:xfrm>
            <a:off x="1371600" y="4224528"/>
            <a:ext cx="7315200" cy="32004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Contacta tus primeros prospectos, comparte en redes y construye tu equipo paso a paso.</a:t>
            </a:r>
            <a:endParaRPr lang="en-US" sz="1100" dirty="0"/>
          </a:p>
        </p:txBody>
      </p:sp>
      <p:sp>
        <p:nvSpPr>
          <p:cNvPr id="24" name="Text 22"/>
          <p:cNvSpPr/>
          <p:nvPr/>
        </p:nvSpPr>
        <p:spPr>
          <a:xfrm>
            <a:off x="0" y="4754880"/>
            <a:ext cx="9144000" cy="365760"/>
          </a:xfrm>
          <a:prstGeom prst="rect">
            <a:avLst/>
          </a:prstGeom>
          <a:noFill/>
          <a:ln/>
        </p:spPr>
        <p:txBody>
          <a:bodyPr wrap="square" rtlCol="0" anchor="ctr"/>
          <a:lstStyle/>
          <a:p>
            <a:pPr algn="ctr" indent="0" marL="0">
              <a:buNone/>
            </a:pPr>
            <a:r>
              <a:rPr lang="en-US" sz="800" dirty="0">
                <a:solidFill>
                  <a:srgbClr val="6B7280"/>
                </a:solidFill>
                <a:latin typeface="Calibri" pitchFamily="34" charset="0"/>
                <a:ea typeface="Calibri" pitchFamily="34" charset="-122"/>
                <a:cs typeface="Calibri" pitchFamily="34" charset="-120"/>
              </a:rPr>
              <a:t>celularia.es | Susana Ferreira, Consultora Independiente de Immunotec</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22C55E"/>
          </a:solidFill>
          <a:ln/>
        </p:spPr>
      </p:sp>
      <p:sp>
        <p:nvSpPr>
          <p:cNvPr id="3" name="Shape 1"/>
          <p:cNvSpPr/>
          <p:nvPr/>
        </p:nvSpPr>
        <p:spPr>
          <a:xfrm>
            <a:off x="3886200" y="731520"/>
            <a:ext cx="1371600" cy="1371600"/>
          </a:xfrm>
          <a:prstGeom prst="ellipse">
            <a:avLst/>
          </a:prstGeom>
          <a:solidFill>
            <a:srgbClr val="15803D"/>
          </a:solidFill>
          <a:ln/>
        </p:spPr>
      </p:sp>
      <p:sp>
        <p:nvSpPr>
          <p:cNvPr id="4" name="Text 2"/>
          <p:cNvSpPr/>
          <p:nvPr/>
        </p:nvSpPr>
        <p:spPr>
          <a:xfrm>
            <a:off x="3886200" y="731520"/>
            <a:ext cx="1371600" cy="1371600"/>
          </a:xfrm>
          <a:prstGeom prst="rect">
            <a:avLst/>
          </a:prstGeom>
          <a:noFill/>
          <a:ln/>
        </p:spPr>
        <p:txBody>
          <a:bodyPr wrap="square" rtlCol="0" anchor="ctr"/>
          <a:lstStyle/>
          <a:p>
            <a:pPr algn="ctr" indent="0" marL="0">
              <a:buNone/>
            </a:pPr>
            <a:r>
              <a:rPr lang="en-US" sz="4000" b="1" dirty="0">
                <a:solidFill>
                  <a:srgbClr val="FFFFFF"/>
                </a:solidFill>
                <a:latin typeface="Georgia" pitchFamily="34" charset="0"/>
                <a:ea typeface="Georgia" pitchFamily="34" charset="-122"/>
                <a:cs typeface="Georgia" pitchFamily="34" charset="-120"/>
              </a:rPr>
              <a:t>C</a:t>
            </a:r>
            <a:endParaRPr lang="en-US" sz="4000" dirty="0"/>
          </a:p>
        </p:txBody>
      </p:sp>
      <p:sp>
        <p:nvSpPr>
          <p:cNvPr id="5" name="Text 3"/>
          <p:cNvSpPr/>
          <p:nvPr/>
        </p:nvSpPr>
        <p:spPr>
          <a:xfrm>
            <a:off x="914400" y="2377440"/>
            <a:ext cx="7315200" cy="640080"/>
          </a:xfrm>
          <a:prstGeom prst="rect">
            <a:avLst/>
          </a:prstGeom>
          <a:noFill/>
          <a:ln/>
        </p:spPr>
        <p:txBody>
          <a:bodyPr wrap="square" rtlCol="0" anchor="ctr"/>
          <a:lstStyle/>
          <a:p>
            <a:pPr algn="ctr" indent="0" marL="0">
              <a:buNone/>
            </a:pPr>
            <a:r>
              <a:rPr lang="en-US" sz="3200" b="1" dirty="0">
                <a:solidFill>
                  <a:srgbClr val="FFFFFF"/>
                </a:solidFill>
                <a:latin typeface="Georgia" pitchFamily="34" charset="0"/>
                <a:ea typeface="Georgia" pitchFamily="34" charset="-122"/>
                <a:cs typeface="Georgia" pitchFamily="34" charset="-120"/>
              </a:rPr>
              <a:t>Da el primer paso</a:t>
            </a:r>
            <a:endParaRPr lang="en-US" sz="3200" dirty="0"/>
          </a:p>
        </p:txBody>
      </p:sp>
      <p:sp>
        <p:nvSpPr>
          <p:cNvPr id="6" name="Shape 4"/>
          <p:cNvSpPr/>
          <p:nvPr/>
        </p:nvSpPr>
        <p:spPr>
          <a:xfrm>
            <a:off x="1828800" y="3200400"/>
            <a:ext cx="5486400" cy="594360"/>
          </a:xfrm>
          <a:prstGeom prst="rect">
            <a:avLst/>
          </a:prstGeom>
          <a:solidFill>
            <a:srgbClr val="15803D"/>
          </a:solidFill>
          <a:ln/>
        </p:spPr>
      </p:sp>
      <p:sp>
        <p:nvSpPr>
          <p:cNvPr id="7" name="Text 5"/>
          <p:cNvSpPr/>
          <p:nvPr/>
        </p:nvSpPr>
        <p:spPr>
          <a:xfrm>
            <a:off x="1828800" y="3200400"/>
            <a:ext cx="5486400" cy="59436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immunotec.com/es-ES/celularia</a:t>
            </a:r>
            <a:endParaRPr lang="en-US" sz="1600" dirty="0"/>
          </a:p>
        </p:txBody>
      </p:sp>
      <p:sp>
        <p:nvSpPr>
          <p:cNvPr id="8" name="Text 6"/>
          <p:cNvSpPr/>
          <p:nvPr/>
        </p:nvSpPr>
        <p:spPr>
          <a:xfrm>
            <a:off x="914400" y="4023360"/>
            <a:ext cx="7315200" cy="365760"/>
          </a:xfrm>
          <a:prstGeom prst="rect">
            <a:avLst/>
          </a:prstGeom>
          <a:noFill/>
          <a:ln/>
        </p:spPr>
        <p:txBody>
          <a:bodyPr wrap="square" rtlCol="0" anchor="ctr"/>
          <a:lstStyle/>
          <a:p>
            <a:pPr algn="ctr" indent="0" marL="0">
              <a:buNone/>
            </a:pPr>
            <a:r>
              <a:rPr lang="en-US" sz="1200" dirty="0">
                <a:solidFill>
                  <a:srgbClr val="22C55E"/>
                </a:solidFill>
                <a:latin typeface="Calibri" pitchFamily="34" charset="0"/>
                <a:ea typeface="Calibri" pitchFamily="34" charset="-122"/>
                <a:cs typeface="Calibri" pitchFamily="34" charset="-120"/>
              </a:rPr>
              <a:t>Susana Ferreira | celularia.expansion@gmail.com | celularia.es</a:t>
            </a:r>
            <a:endParaRPr lang="en-US" sz="1200" dirty="0"/>
          </a:p>
        </p:txBody>
      </p:sp>
      <p:sp>
        <p:nvSpPr>
          <p:cNvPr id="9" name="Shape 7"/>
          <p:cNvSpPr/>
          <p:nvPr/>
        </p:nvSpPr>
        <p:spPr>
          <a:xfrm>
            <a:off x="0" y="4663440"/>
            <a:ext cx="9144000" cy="480060"/>
          </a:xfrm>
          <a:prstGeom prst="rect">
            <a:avLst/>
          </a:prstGeom>
          <a:solidFill>
            <a:srgbClr val="0F172A"/>
          </a:solidFill>
          <a:ln/>
        </p:spPr>
      </p:sp>
      <p:sp>
        <p:nvSpPr>
          <p:cNvPr id="10" name="Text 8"/>
          <p:cNvSpPr/>
          <p:nvPr/>
        </p:nvSpPr>
        <p:spPr>
          <a:xfrm>
            <a:off x="0" y="4663440"/>
            <a:ext cx="9144000" cy="480060"/>
          </a:xfrm>
          <a:prstGeom prst="rect">
            <a:avLst/>
          </a:prstGeom>
          <a:noFill/>
          <a:ln/>
        </p:spPr>
        <p:txBody>
          <a:bodyPr wrap="square" rtlCol="0" anchor="ctr"/>
          <a:lstStyle/>
          <a:p>
            <a:pPr algn="ctr" indent="0" marL="0">
              <a:buNone/>
            </a:pPr>
            <a:r>
              <a:rPr lang="en-US" sz="1000" dirty="0">
                <a:solidFill>
                  <a:srgbClr val="6B7280"/>
                </a:solidFill>
                <a:latin typeface="Calibri" pitchFamily="34" charset="0"/>
                <a:ea typeface="Calibri" pitchFamily="34" charset="-122"/>
                <a:cs typeface="Calibri" pitchFamily="34" charset="-120"/>
              </a:rPr>
              <a:t>Consultora Independiente de Immunotec</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2C55E"/>
          </a:solidFill>
          <a:ln/>
        </p:spPr>
      </p:sp>
      <p:sp>
        <p:nvSpPr>
          <p:cNvPr id="3" name="Text 1"/>
          <p:cNvSpPr/>
          <p:nvPr/>
        </p:nvSpPr>
        <p:spPr>
          <a:xfrm>
            <a:off x="457200" y="274320"/>
            <a:ext cx="8229600" cy="457200"/>
          </a:xfrm>
          <a:prstGeom prst="rect">
            <a:avLst/>
          </a:prstGeom>
          <a:noFill/>
          <a:ln/>
        </p:spPr>
        <p:txBody>
          <a:bodyPr wrap="square" rtlCol="0" anchor="ctr"/>
          <a:lstStyle/>
          <a:p>
            <a:pPr indent="0" marL="0">
              <a:buNone/>
            </a:pPr>
            <a:r>
              <a:rPr lang="en-US" sz="2200" b="1" dirty="0">
                <a:solidFill>
                  <a:srgbClr val="1A1A2E"/>
                </a:solidFill>
                <a:latin typeface="Georgia" pitchFamily="34" charset="0"/>
                <a:ea typeface="Georgia" pitchFamily="34" charset="-122"/>
                <a:cs typeface="Georgia" pitchFamily="34" charset="-120"/>
              </a:rPr>
              <a:t>Aviso legal</a:t>
            </a:r>
            <a:endParaRPr lang="en-US" sz="2200" dirty="0"/>
          </a:p>
        </p:txBody>
      </p:sp>
      <p:sp>
        <p:nvSpPr>
          <p:cNvPr id="4" name="Text 2"/>
          <p:cNvSpPr/>
          <p:nvPr/>
        </p:nvSpPr>
        <p:spPr>
          <a:xfrm>
            <a:off x="457200" y="1097280"/>
            <a:ext cx="8229600" cy="1828800"/>
          </a:xfrm>
          <a:prstGeom prst="rect">
            <a:avLst/>
          </a:prstGeom>
          <a:noFill/>
          <a:ln/>
        </p:spPr>
        <p:txBody>
          <a:bodyPr wrap="square" rtlCol="0" anchor="ctr"/>
          <a:lstStyle/>
          <a:p>
            <a:pPr indent="0" marL="0">
              <a:buNone/>
            </a:pPr>
            <a:r>
              <a:rPr lang="en-US" sz="1100" dirty="0">
                <a:solidFill>
                  <a:srgbClr val="6B7280"/>
                </a:solidFill>
                <a:latin typeface="Calibri" pitchFamily="34" charset="0"/>
                <a:ea typeface="Calibri" pitchFamily="34" charset="-122"/>
                <a:cs typeface="Calibri" pitchFamily="34" charset="-120"/>
              </a:rPr>
              <a:t>Los puntos de vista, pensamientos y opiniones expresados en esta presentacion pertenecen exclusivamente a su autora, Susana Ferreira, Consultora Independiente de Immunotec, y no necesariamente a ninguna marca, empresa, grupo u otro individuo. Las opiniones expresadas no pretenden representar un consejo medico ni servir como recomendacion para el tratamiento, la mitigacion o la prevencion de ningun proceso de enfermedad. Immunocal es un suplemento alimenticio, no un medicamento. Consulte con su profesional de salud antes de comenzar cualquier suplementacion.</a:t>
            </a:r>
            <a:endParaRPr lang="en-US" sz="1100" dirty="0"/>
          </a:p>
        </p:txBody>
      </p:sp>
      <p:sp>
        <p:nvSpPr>
          <p:cNvPr id="5" name="Text 3"/>
          <p:cNvSpPr/>
          <p:nvPr/>
        </p:nvSpPr>
        <p:spPr>
          <a:xfrm>
            <a:off x="457200" y="2926080"/>
            <a:ext cx="8229600" cy="1371600"/>
          </a:xfrm>
          <a:prstGeom prst="rect">
            <a:avLst/>
          </a:prstGeom>
          <a:noFill/>
          <a:ln/>
        </p:spPr>
        <p:txBody>
          <a:bodyPr wrap="square" rtlCol="0" anchor="ctr"/>
          <a:lstStyle/>
          <a:p>
            <a:pPr indent="0" marL="0">
              <a:buNone/>
            </a:pPr>
            <a:r>
              <a:rPr lang="en-US" sz="1100" dirty="0">
                <a:solidFill>
                  <a:srgbClr val="6B7280"/>
                </a:solidFill>
                <a:latin typeface="Calibri" pitchFamily="34" charset="0"/>
                <a:ea typeface="Calibri" pitchFamily="34" charset="-122"/>
                <a:cs typeface="Calibri" pitchFamily="34" charset="-120"/>
              </a:rPr>
              <a:t>Los ejemplos de resultados e ingresos mostrados en esta presentacion son solo un ejemplo. Estan diseñados para darte una idea de lo que es posible. Los resultados individuales pueden variar. Immunotec no garantiza que nadie gane una cantidad especifica de dinero. El exito en cualquier negocio requiere de liderazgo, habilidades, compromiso, dedicacion y dependera de tus esfuerzos.</a:t>
            </a:r>
            <a:endParaRPr lang="en-US" sz="1100" dirty="0"/>
          </a:p>
        </p:txBody>
      </p:sp>
      <p:sp>
        <p:nvSpPr>
          <p:cNvPr id="6" name="Text 4"/>
          <p:cNvSpPr/>
          <p:nvPr/>
        </p:nvSpPr>
        <p:spPr>
          <a:xfrm>
            <a:off x="0" y="4754880"/>
            <a:ext cx="9144000" cy="365760"/>
          </a:xfrm>
          <a:prstGeom prst="rect">
            <a:avLst/>
          </a:prstGeom>
          <a:noFill/>
          <a:ln/>
        </p:spPr>
        <p:txBody>
          <a:bodyPr wrap="square" rtlCol="0" anchor="ctr"/>
          <a:lstStyle/>
          <a:p>
            <a:pPr algn="ctr" indent="0" marL="0">
              <a:buNone/>
            </a:pPr>
            <a:r>
              <a:rPr lang="en-US" sz="800" dirty="0">
                <a:solidFill>
                  <a:srgbClr val="6B7280"/>
                </a:solidFill>
                <a:latin typeface="Calibri" pitchFamily="34" charset="0"/>
                <a:ea typeface="Calibri" pitchFamily="34" charset="-122"/>
                <a:cs typeface="Calibri" pitchFamily="34" charset="-120"/>
              </a:rPr>
              <a:t>celularia.es | Susana Ferreira, Consultora Independiente de Immunotec</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Immunocal - Tu camino al bienestar</dc:title>
  <dc:subject>PptxGenJS Presentation</dc:subject>
  <dc:creator>Susana Ferreira - celularia.es</dc:creator>
  <cp:lastModifiedBy>Susana Ferreira - celularia.es</cp:lastModifiedBy>
  <cp:revision>1</cp:revision>
  <dcterms:created xsi:type="dcterms:W3CDTF">2026-03-14T11:31:45Z</dcterms:created>
  <dcterms:modified xsi:type="dcterms:W3CDTF">2026-03-14T11:31:45Z</dcterms:modified>
</cp:coreProperties>
</file>